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slideLayout" Target="../slideLayouts/slideLayout1.xml"/><Relationship Id="rId8"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slideLayout" Target="../slideLayouts/slideLayout1.xml"/><Relationship Id="rId9"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slideLayout" Target="../slideLayouts/slideLayout1.xml"/><Relationship Id="rId9"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slideLayout" Target="../slideLayouts/slideLayout1.xml"/><Relationship Id="rId9"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slideLayout" Target="../slideLayouts/slideLayout1.xml"/><Relationship Id="rId9"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slideLayout" Target="../slideLayouts/slideLayout1.xml"/><Relationship Id="rId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slideLayout" Target="../slideLayouts/slideLayout1.xml"/><Relationship Id="rId9"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1.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586538"/>
          </a:xfrm>
          <a:prstGeom prst="rect">
            <a:avLst/>
          </a:prstGeom>
        </p:spPr>
      </p:pic>
      <p:sp>
        <p:nvSpPr>
          <p:cNvPr id="3" name="Shape 0"/>
          <p:cNvSpPr/>
          <p:nvPr/>
        </p:nvSpPr>
        <p:spPr>
          <a:xfrm>
            <a:off x="7941952" y="142875"/>
            <a:ext cx="1059173" cy="400050"/>
          </a:xfrm>
          <a:prstGeom prst="rect">
            <a:avLst/>
          </a:prstGeom>
          <a:solidFill>
            <a:srgbClr val="FFFFFF">
              <a:alpha val="20000"/>
            </a:srgbClr>
          </a:solidFill>
          <a:ln/>
        </p:spPr>
      </p:sp>
      <p:sp>
        <p:nvSpPr>
          <p:cNvPr id="4" name="Text 1"/>
          <p:cNvSpPr/>
          <p:nvPr/>
        </p:nvSpPr>
        <p:spPr>
          <a:xfrm>
            <a:off x="7941952" y="142875"/>
            <a:ext cx="1059173" cy="400050"/>
          </a:xfrm>
          <a:prstGeom prst="rect">
            <a:avLst/>
          </a:prstGeom>
          <a:noFill/>
          <a:ln/>
        </p:spPr>
        <p:txBody>
          <a:bodyPr wrap="square" lIns="170053" tIns="85090" rIns="170053" bIns="85090" rtlCol="0" anchor="ctr">
            <a:spAutoFit/>
          </a:bodyPr>
          <a:lstStyle/>
          <a:p>
            <a:pPr indent="0" marL="0">
              <a:buNone/>
            </a:pPr>
            <a:r>
              <a:rPr lang="en-US" sz="1350" b="1" dirty="0">
                <a:solidFill>
                  <a:srgbClr val="FF7E00"/>
                </a:solidFill>
                <a:latin typeface="Noto Sans" pitchFamily="34" charset="0"/>
                <a:ea typeface="Noto Sans" pitchFamily="34" charset="-122"/>
                <a:cs typeface="Noto Sans" pitchFamily="34" charset="-120"/>
              </a:rPr>
              <a:t>Module 3</a:t>
            </a:r>
            <a:endParaRPr lang="en-US" sz="1350" dirty="0"/>
          </a:p>
        </p:txBody>
      </p:sp>
      <p:sp>
        <p:nvSpPr>
          <p:cNvPr id="5" name="Text 2"/>
          <p:cNvSpPr/>
          <p:nvPr/>
        </p:nvSpPr>
        <p:spPr>
          <a:xfrm>
            <a:off x="285750" y="285750"/>
            <a:ext cx="8572500" cy="1543050"/>
          </a:xfrm>
          <a:prstGeom prst="rect">
            <a:avLst/>
          </a:prstGeom>
          <a:noFill/>
          <a:ln/>
        </p:spPr>
        <p:txBody>
          <a:bodyPr wrap="square" lIns="0" tIns="0" rIns="0" bIns="0" rtlCol="0" anchor="ctr">
            <a:spAutoFit/>
          </a:bodyPr>
          <a:lstStyle/>
          <a:p>
            <a:pPr algn="ctr" indent="0" marL="0">
              <a:buNone/>
            </a:pPr>
            <a:r>
              <a:rPr lang="en-US" sz="4050" b="1" dirty="0">
                <a:solidFill>
                  <a:srgbClr val="FFFFFF"/>
                </a:solidFill>
                <a:latin typeface="Noto Sans" pitchFamily="34" charset="0"/>
                <a:ea typeface="Noto Sans" pitchFamily="34" charset="-122"/>
                <a:cs typeface="Noto Sans" pitchFamily="34" charset="-120"/>
              </a:rPr>
              <a:t>Catégories de Modèles et Modalités</a:t>
            </a:r>
            <a:endParaRPr lang="en-US" sz="4050" dirty="0"/>
          </a:p>
        </p:txBody>
      </p:sp>
      <p:sp>
        <p:nvSpPr>
          <p:cNvPr id="6" name="Text 3"/>
          <p:cNvSpPr/>
          <p:nvPr/>
        </p:nvSpPr>
        <p:spPr>
          <a:xfrm>
            <a:off x="1712072" y="2043113"/>
            <a:ext cx="5719856" cy="385763"/>
          </a:xfrm>
          <a:prstGeom prst="rect">
            <a:avLst/>
          </a:prstGeom>
          <a:noFill/>
          <a:ln/>
        </p:spPr>
        <p:txBody>
          <a:bodyPr wrap="none" lIns="0" tIns="0" rIns="0" bIns="0" rtlCol="0" anchor="ctr">
            <a:spAutoFit/>
          </a:bodyPr>
          <a:lstStyle/>
          <a:p>
            <a:pPr algn="ctr" indent="0" marL="0">
              <a:buNone/>
            </a:pPr>
            <a:r>
              <a:rPr lang="en-US" sz="2025" b="1" dirty="0">
                <a:solidFill>
                  <a:srgbClr val="FFFFFF"/>
                </a:solidFill>
                <a:latin typeface="Noto Sans" pitchFamily="34" charset="0"/>
                <a:ea typeface="Noto Sans" pitchFamily="34" charset="-122"/>
                <a:cs typeface="Noto Sans" pitchFamily="34" charset="-120"/>
              </a:rPr>
              <a:t>Explorer les différentes formes d'IA générative</a:t>
            </a:r>
            <a:endParaRPr lang="en-US" sz="2025" dirty="0"/>
          </a:p>
        </p:txBody>
      </p:sp>
      <p:sp>
        <p:nvSpPr>
          <p:cNvPr id="7" name="Shape 4"/>
          <p:cNvSpPr/>
          <p:nvPr/>
        </p:nvSpPr>
        <p:spPr>
          <a:xfrm>
            <a:off x="3500438" y="3071813"/>
            <a:ext cx="2143125" cy="2143125"/>
          </a:xfrm>
          <a:prstGeom prst="ellipse">
            <a:avLst/>
          </a:prstGeom>
          <a:solidFill>
            <a:srgbClr val="FFFFFF">
              <a:alpha val="90000"/>
            </a:srgbClr>
          </a:solidFill>
          <a:ln/>
        </p:spPr>
      </p:sp>
      <p:pic>
        <p:nvPicPr>
          <p:cNvPr id="8" name="Image 1" descr="preencoded.png">    </p:cNvPr>
          <p:cNvPicPr>
            <a:picLocks noChangeAspect="1"/>
          </p:cNvPicPr>
          <p:nvPr/>
        </p:nvPicPr>
        <p:blipFill>
          <a:blip r:embed="rId2"/>
          <a:stretch>
            <a:fillRect/>
          </a:stretch>
        </p:blipFill>
        <p:spPr>
          <a:xfrm>
            <a:off x="3571875" y="3143250"/>
            <a:ext cx="2000250" cy="2000250"/>
          </a:xfrm>
          <a:prstGeom prst="rect">
            <a:avLst/>
          </a:prstGeom>
        </p:spPr>
      </p:pic>
      <p:sp>
        <p:nvSpPr>
          <p:cNvPr id="9" name="Text 5"/>
          <p:cNvSpPr/>
          <p:nvPr/>
        </p:nvSpPr>
        <p:spPr>
          <a:xfrm>
            <a:off x="3335238" y="5786438"/>
            <a:ext cx="2473523" cy="257175"/>
          </a:xfrm>
          <a:prstGeom prst="rect">
            <a:avLst/>
          </a:prstGeom>
          <a:noFill/>
          <a:ln/>
        </p:spPr>
        <p:txBody>
          <a:bodyPr wrap="none" lIns="0" tIns="0" rIns="0" bIns="0" rtlCol="0" anchor="ctr">
            <a:spAutoFit/>
          </a:bodyPr>
          <a:lstStyle/>
          <a:p>
            <a:pPr algn="ctr" indent="0" marL="0">
              <a:buNone/>
            </a:pPr>
            <a:r>
              <a:rPr lang="en-US" sz="1350" dirty="0">
                <a:solidFill>
                  <a:srgbClr val="FFFFFF"/>
                </a:solidFill>
                <a:latin typeface="Noto Sans" pitchFamily="34" charset="0"/>
                <a:ea typeface="Noto Sans" pitchFamily="34" charset="-122"/>
                <a:cs typeface="Noto Sans" pitchFamily="34" charset="-120"/>
              </a:rPr>
              <a:t>Séminaire de Formation - Togo</a:t>
            </a:r>
            <a:endParaRPr lang="en-US" sz="1350" dirty="0"/>
          </a:p>
        </p:txBody>
      </p:sp>
      <p:sp>
        <p:nvSpPr>
          <p:cNvPr id="10" name="Text 6"/>
          <p:cNvSpPr/>
          <p:nvPr/>
        </p:nvSpPr>
        <p:spPr>
          <a:xfrm>
            <a:off x="3335238" y="6043613"/>
            <a:ext cx="2473523" cy="257175"/>
          </a:xfrm>
          <a:prstGeom prst="rect">
            <a:avLst/>
          </a:prstGeom>
          <a:noFill/>
          <a:ln/>
        </p:spPr>
        <p:txBody>
          <a:bodyPr wrap="none" lIns="0" tIns="0" rIns="0" bIns="0" rtlCol="0" anchor="ctr">
            <a:spAutoFit/>
          </a:bodyPr>
          <a:lstStyle/>
          <a:p>
            <a:pPr algn="ctr" indent="0" marL="0">
              <a:buNone/>
            </a:pPr>
            <a:r>
              <a:rPr lang="en-US" sz="1350" dirty="0">
                <a:solidFill>
                  <a:srgbClr val="FFFFFF"/>
                </a:solidFill>
                <a:latin typeface="Noto Sans" pitchFamily="34" charset="0"/>
                <a:ea typeface="Noto Sans" pitchFamily="34" charset="-122"/>
                <a:cs typeface="Noto Sans" pitchFamily="34" charset="-120"/>
              </a:rPr>
              <a:t>Novembre 2025</a:t>
            </a:r>
            <a:endParaRPr lang="en-US" sz="13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879431"/>
          </a:xfrm>
          <a:prstGeom prst="rect">
            <a:avLst/>
          </a:prstGeom>
        </p:spPr>
      </p:pic>
      <p:sp>
        <p:nvSpPr>
          <p:cNvPr id="3" name="Text 0"/>
          <p:cNvSpPr/>
          <p:nvPr/>
        </p:nvSpPr>
        <p:spPr>
          <a:xfrm>
            <a:off x="285750" y="142875"/>
            <a:ext cx="8572500" cy="385763"/>
          </a:xfrm>
          <a:prstGeom prst="rect">
            <a:avLst/>
          </a:prstGeom>
          <a:noFill/>
          <a:ln/>
        </p:spPr>
        <p:txBody>
          <a:bodyPr wrap="none" lIns="0" tIns="0" rIns="0" bIns="0" rtlCol="0" anchor="ctr">
            <a:spAutoFit/>
          </a:bodyPr>
          <a:lstStyle/>
          <a:p>
            <a:pPr indent="0" marL="0">
              <a:buNone/>
            </a:pPr>
            <a:r>
              <a:rPr lang="en-US" sz="2025" b="1" dirty="0">
                <a:solidFill>
                  <a:srgbClr val="FFFFFF"/>
                </a:solidFill>
                <a:latin typeface="Noto Sans" pitchFamily="34" charset="0"/>
                <a:ea typeface="Noto Sans" pitchFamily="34" charset="-122"/>
                <a:cs typeface="Noto Sans" pitchFamily="34" charset="-120"/>
              </a:rPr>
              <a:t>Récapitulatif du Module</a:t>
            </a:r>
            <a:endParaRPr lang="en-US" sz="2025" dirty="0"/>
          </a:p>
        </p:txBody>
      </p:sp>
      <p:sp>
        <p:nvSpPr>
          <p:cNvPr id="4" name="Shape 1"/>
          <p:cNvSpPr/>
          <p:nvPr/>
        </p:nvSpPr>
        <p:spPr>
          <a:xfrm>
            <a:off x="285750" y="957263"/>
            <a:ext cx="4179094" cy="1550194"/>
          </a:xfrm>
          <a:prstGeom prst="rect">
            <a:avLst/>
          </a:prstGeom>
          <a:solidFill>
            <a:srgbClr val="FFFFFF">
              <a:alpha val="10000"/>
            </a:srgbClr>
          </a:solidFill>
          <a:ln/>
        </p:spPr>
      </p:sp>
      <p:sp>
        <p:nvSpPr>
          <p:cNvPr id="5" name="Text 2"/>
          <p:cNvSpPr/>
          <p:nvPr/>
        </p:nvSpPr>
        <p:spPr>
          <a:xfrm>
            <a:off x="428625" y="1100138"/>
            <a:ext cx="3893344" cy="300038"/>
          </a:xfrm>
          <a:prstGeom prst="rect">
            <a:avLst/>
          </a:prstGeom>
          <a:noFill/>
          <a:ln/>
        </p:spPr>
        <p:txBody>
          <a:bodyPr wrap="none" lIns="0" tIns="0" rIns="0" bIns="0" rtlCol="0" anchor="ctr">
            <a:spAutoFit/>
          </a:bodyPr>
          <a:lstStyle/>
          <a:p>
            <a:pPr indent="0" marL="0">
              <a:buNone/>
            </a:pPr>
            <a:r>
              <a:rPr lang="en-US" sz="1575" dirty="0">
                <a:solidFill>
                  <a:srgbClr val="FF7E00"/>
                </a:solidFill>
                <a:latin typeface="Noto Sans" pitchFamily="34" charset="0"/>
                <a:ea typeface="Noto Sans" pitchFamily="34" charset="-122"/>
                <a:cs typeface="Noto Sans" pitchFamily="34" charset="-120"/>
              </a:rPr>
              <a:t>Synthèse</a:t>
            </a:r>
            <a:endParaRPr lang="en-US" sz="1575" dirty="0"/>
          </a:p>
        </p:txBody>
      </p:sp>
      <p:sp>
        <p:nvSpPr>
          <p:cNvPr id="6" name="Text 3"/>
          <p:cNvSpPr/>
          <p:nvPr/>
        </p:nvSpPr>
        <p:spPr>
          <a:xfrm>
            <a:off x="428625" y="1507331"/>
            <a:ext cx="3893344" cy="857250"/>
          </a:xfrm>
          <a:prstGeom prst="rect">
            <a:avLst/>
          </a:prstGeom>
          <a:noFill/>
          <a:ln/>
        </p:spPr>
        <p:txBody>
          <a:bodyPr wrap="squar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Dans ce module, nous avons exploré les différentes modalités d'IA générative, leurs caractéristiques distinctives et leurs applications potentielles dans le contexte togolais.</a:t>
            </a:r>
            <a:endParaRPr lang="en-US" sz="1046" dirty="0"/>
          </a:p>
        </p:txBody>
      </p:sp>
      <p:sp>
        <p:nvSpPr>
          <p:cNvPr id="7" name="Text 4"/>
          <p:cNvSpPr/>
          <p:nvPr/>
        </p:nvSpPr>
        <p:spPr>
          <a:xfrm>
            <a:off x="285750" y="2721769"/>
            <a:ext cx="4179094" cy="300038"/>
          </a:xfrm>
          <a:prstGeom prst="rect">
            <a:avLst/>
          </a:prstGeom>
          <a:noFill/>
          <a:ln/>
        </p:spPr>
        <p:txBody>
          <a:bodyPr wrap="none" lIns="0" tIns="0" rIns="0" bIns="0" rtlCol="0" anchor="ctr">
            <a:spAutoFit/>
          </a:bodyPr>
          <a:lstStyle/>
          <a:p>
            <a:pPr indent="0" marL="0">
              <a:buNone/>
            </a:pPr>
            <a:r>
              <a:rPr lang="en-US" sz="1575" dirty="0">
                <a:solidFill>
                  <a:srgbClr val="FF7E00"/>
                </a:solidFill>
                <a:latin typeface="Noto Sans" pitchFamily="34" charset="0"/>
                <a:ea typeface="Noto Sans" pitchFamily="34" charset="-122"/>
                <a:cs typeface="Noto Sans" pitchFamily="34" charset="-120"/>
              </a:rPr>
              <a:t>Points clés à retenir</a:t>
            </a:r>
            <a:endParaRPr lang="en-US" sz="1575" dirty="0"/>
          </a:p>
        </p:txBody>
      </p:sp>
      <p:pic>
        <p:nvPicPr>
          <p:cNvPr id="8" name="Image 1" descr="preencoded.png">    </p:cNvPr>
          <p:cNvPicPr>
            <a:picLocks noChangeAspect="1"/>
          </p:cNvPicPr>
          <p:nvPr/>
        </p:nvPicPr>
        <p:blipFill>
          <a:blip r:embed="rId2"/>
          <a:stretch>
            <a:fillRect/>
          </a:stretch>
        </p:blipFill>
        <p:spPr>
          <a:xfrm>
            <a:off x="285750" y="3164681"/>
            <a:ext cx="171450" cy="171450"/>
          </a:xfrm>
          <a:prstGeom prst="rect">
            <a:avLst/>
          </a:prstGeom>
        </p:spPr>
      </p:pic>
      <p:sp>
        <p:nvSpPr>
          <p:cNvPr id="9" name="Text 5"/>
          <p:cNvSpPr/>
          <p:nvPr/>
        </p:nvSpPr>
        <p:spPr>
          <a:xfrm>
            <a:off x="564356" y="3164681"/>
            <a:ext cx="867519" cy="642938"/>
          </a:xfrm>
          <a:prstGeom prst="rect">
            <a:avLst/>
          </a:prstGeom>
          <a:noFill/>
          <a:ln/>
        </p:spPr>
        <p:txBody>
          <a:bodyPr wrap="squar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Diversité des modalités:</a:t>
            </a:r>
            <a:endParaRPr lang="en-US" sz="1046" dirty="0"/>
          </a:p>
        </p:txBody>
      </p:sp>
      <p:sp>
        <p:nvSpPr>
          <p:cNvPr id="10" name="Text 6"/>
          <p:cNvSpPr/>
          <p:nvPr/>
        </p:nvSpPr>
        <p:spPr>
          <a:xfrm>
            <a:off x="1431875" y="3164681"/>
            <a:ext cx="3032968" cy="642938"/>
          </a:xfrm>
          <a:prstGeom prst="rect">
            <a:avLst/>
          </a:prstGeom>
          <a:noFill/>
          <a:ln/>
        </p:spPr>
        <p:txBody>
          <a:bodyPr wrap="squar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Chaque type de modèle (T2T, T2I, T2A, T2V, multimodal) répond à des besoins spécifiques</a:t>
            </a:r>
            <a:endParaRPr lang="en-US" sz="1046" dirty="0"/>
          </a:p>
        </p:txBody>
      </p:sp>
      <p:pic>
        <p:nvPicPr>
          <p:cNvPr id="11" name="Image 2" descr="preencoded.png">    </p:cNvPr>
          <p:cNvPicPr>
            <a:picLocks noChangeAspect="1"/>
          </p:cNvPicPr>
          <p:nvPr/>
        </p:nvPicPr>
        <p:blipFill>
          <a:blip r:embed="rId3"/>
          <a:stretch>
            <a:fillRect/>
          </a:stretch>
        </p:blipFill>
        <p:spPr>
          <a:xfrm>
            <a:off x="285750" y="3914775"/>
            <a:ext cx="171450" cy="171450"/>
          </a:xfrm>
          <a:prstGeom prst="rect">
            <a:avLst/>
          </a:prstGeom>
        </p:spPr>
      </p:pic>
      <p:sp>
        <p:nvSpPr>
          <p:cNvPr id="12" name="Text 7"/>
          <p:cNvSpPr/>
          <p:nvPr/>
        </p:nvSpPr>
        <p:spPr>
          <a:xfrm>
            <a:off x="564356" y="3914775"/>
            <a:ext cx="1048876" cy="428625"/>
          </a:xfrm>
          <a:prstGeom prst="rect">
            <a:avLst/>
          </a:prstGeom>
          <a:noFill/>
          <a:ln/>
        </p:spPr>
        <p:txBody>
          <a:bodyPr wrap="squar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Adaptation contextuelle:</a:t>
            </a:r>
            <a:endParaRPr lang="en-US" sz="1046" dirty="0"/>
          </a:p>
        </p:txBody>
      </p:sp>
      <p:sp>
        <p:nvSpPr>
          <p:cNvPr id="13" name="Text 8"/>
          <p:cNvSpPr/>
          <p:nvPr/>
        </p:nvSpPr>
        <p:spPr>
          <a:xfrm>
            <a:off x="1613232" y="3914775"/>
            <a:ext cx="2851612" cy="428625"/>
          </a:xfrm>
          <a:prstGeom prst="rect">
            <a:avLst/>
          </a:prstGeom>
          <a:noFill/>
          <a:ln/>
        </p:spPr>
        <p:txBody>
          <a:bodyPr wrap="squar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Le choix de la modalité doit considérer les contraintes locales togolaises</a:t>
            </a:r>
            <a:endParaRPr lang="en-US" sz="1046" dirty="0"/>
          </a:p>
        </p:txBody>
      </p:sp>
      <p:pic>
        <p:nvPicPr>
          <p:cNvPr id="14" name="Image 3" descr="preencoded.png">    </p:cNvPr>
          <p:cNvPicPr>
            <a:picLocks noChangeAspect="1"/>
          </p:cNvPicPr>
          <p:nvPr/>
        </p:nvPicPr>
        <p:blipFill>
          <a:blip r:embed="rId4"/>
          <a:stretch>
            <a:fillRect/>
          </a:stretch>
        </p:blipFill>
        <p:spPr>
          <a:xfrm>
            <a:off x="285750" y="4450556"/>
            <a:ext cx="171450" cy="171450"/>
          </a:xfrm>
          <a:prstGeom prst="rect">
            <a:avLst/>
          </a:prstGeom>
        </p:spPr>
      </p:pic>
      <p:sp>
        <p:nvSpPr>
          <p:cNvPr id="15" name="Text 9"/>
          <p:cNvSpPr/>
          <p:nvPr/>
        </p:nvSpPr>
        <p:spPr>
          <a:xfrm>
            <a:off x="564356" y="4450556"/>
            <a:ext cx="1300749" cy="214313"/>
          </a:xfrm>
          <a:prstGeom prst="rect">
            <a:avLst/>
          </a:prstGeom>
          <a:noFill/>
          <a:ln/>
        </p:spPr>
        <p:txBody>
          <a:bodyPr wrap="non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Complémentarité:</a:t>
            </a:r>
            <a:endParaRPr lang="en-US" sz="1046" dirty="0"/>
          </a:p>
        </p:txBody>
      </p:sp>
      <p:sp>
        <p:nvSpPr>
          <p:cNvPr id="16" name="Text 10"/>
          <p:cNvSpPr/>
          <p:nvPr/>
        </p:nvSpPr>
        <p:spPr>
          <a:xfrm>
            <a:off x="1865105" y="4450556"/>
            <a:ext cx="2599739" cy="642938"/>
          </a:xfrm>
          <a:prstGeom prst="rect">
            <a:avLst/>
          </a:prstGeom>
          <a:noFill/>
          <a:ln/>
        </p:spPr>
        <p:txBody>
          <a:bodyPr wrap="squar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Les différentes modalités peuvent être combinées pour des solutions plus complètes</a:t>
            </a:r>
            <a:endParaRPr lang="en-US" sz="1046" dirty="0"/>
          </a:p>
        </p:txBody>
      </p:sp>
      <p:pic>
        <p:nvPicPr>
          <p:cNvPr id="17" name="Image 4" descr="preencoded.png">    </p:cNvPr>
          <p:cNvPicPr>
            <a:picLocks noChangeAspect="1"/>
          </p:cNvPicPr>
          <p:nvPr/>
        </p:nvPicPr>
        <p:blipFill>
          <a:blip r:embed="rId5"/>
          <a:stretch>
            <a:fillRect/>
          </a:stretch>
        </p:blipFill>
        <p:spPr>
          <a:xfrm>
            <a:off x="285750" y="5200650"/>
            <a:ext cx="171450" cy="171450"/>
          </a:xfrm>
          <a:prstGeom prst="rect">
            <a:avLst/>
          </a:prstGeom>
        </p:spPr>
      </p:pic>
      <p:sp>
        <p:nvSpPr>
          <p:cNvPr id="18" name="Text 11"/>
          <p:cNvSpPr/>
          <p:nvPr/>
        </p:nvSpPr>
        <p:spPr>
          <a:xfrm>
            <a:off x="564356" y="5200650"/>
            <a:ext cx="923832" cy="214313"/>
          </a:xfrm>
          <a:prstGeom prst="rect">
            <a:avLst/>
          </a:prstGeom>
          <a:noFill/>
          <a:ln/>
        </p:spPr>
        <p:txBody>
          <a:bodyPr wrap="non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Accessibilité:</a:t>
            </a:r>
            <a:endParaRPr lang="en-US" sz="1046" dirty="0"/>
          </a:p>
        </p:txBody>
      </p:sp>
      <p:sp>
        <p:nvSpPr>
          <p:cNvPr id="19" name="Text 12"/>
          <p:cNvSpPr/>
          <p:nvPr/>
        </p:nvSpPr>
        <p:spPr>
          <a:xfrm>
            <a:off x="1488188" y="5200650"/>
            <a:ext cx="2976656" cy="428625"/>
          </a:xfrm>
          <a:prstGeom prst="rect">
            <a:avLst/>
          </a:prstGeom>
          <a:noFill/>
          <a:ln/>
        </p:spPr>
        <p:txBody>
          <a:bodyPr wrap="squar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Certaines modalités sont plus adaptées aux zones à faible connectivité</a:t>
            </a:r>
            <a:endParaRPr lang="en-US" sz="1046" dirty="0"/>
          </a:p>
        </p:txBody>
      </p:sp>
      <p:sp>
        <p:nvSpPr>
          <p:cNvPr id="20" name="Shape 13"/>
          <p:cNvSpPr/>
          <p:nvPr/>
        </p:nvSpPr>
        <p:spPr>
          <a:xfrm>
            <a:off x="285750" y="5772150"/>
            <a:ext cx="4179094" cy="407194"/>
          </a:xfrm>
          <a:prstGeom prst="rect">
            <a:avLst/>
          </a:prstGeom>
          <a:solidFill>
            <a:srgbClr val="FF7E00">
              <a:alpha val="20000"/>
            </a:srgbClr>
          </a:solidFill>
          <a:ln/>
        </p:spPr>
      </p:sp>
      <p:pic>
        <p:nvPicPr>
          <p:cNvPr id="21" name="Image 5" descr="preencoded.png">    </p:cNvPr>
          <p:cNvPicPr>
            <a:picLocks noChangeAspect="1"/>
          </p:cNvPicPr>
          <p:nvPr/>
        </p:nvPicPr>
        <p:blipFill>
          <a:blip r:embed="rId6"/>
          <a:stretch>
            <a:fillRect/>
          </a:stretch>
        </p:blipFill>
        <p:spPr>
          <a:xfrm>
            <a:off x="392906" y="5890022"/>
            <a:ext cx="150019" cy="171450"/>
          </a:xfrm>
          <a:prstGeom prst="rect">
            <a:avLst/>
          </a:prstGeom>
        </p:spPr>
      </p:pic>
      <p:sp>
        <p:nvSpPr>
          <p:cNvPr id="22" name="Text 14"/>
          <p:cNvSpPr/>
          <p:nvPr/>
        </p:nvSpPr>
        <p:spPr>
          <a:xfrm>
            <a:off x="614363" y="5879306"/>
            <a:ext cx="1125169" cy="192881"/>
          </a:xfrm>
          <a:prstGeom prst="rect">
            <a:avLst/>
          </a:prstGeom>
          <a:noFill/>
          <a:ln/>
        </p:spPr>
        <p:txBody>
          <a:bodyPr wrap="none" lIns="0" tIns="0" rIns="0" bIns="0" rtlCol="0" anchor="ctr">
            <a:spAutoFit/>
          </a:bodyPr>
          <a:lstStyle/>
          <a:p>
            <a:pPr indent="0" marL="0">
              <a:buNone/>
            </a:pPr>
            <a:r>
              <a:rPr lang="en-US" sz="942" b="1" dirty="0">
                <a:solidFill>
                  <a:srgbClr val="FFFFFF"/>
                </a:solidFill>
                <a:latin typeface="Noto Sans" pitchFamily="34" charset="0"/>
                <a:ea typeface="Noto Sans" pitchFamily="34" charset="-122"/>
                <a:cs typeface="Noto Sans" pitchFamily="34" charset="-120"/>
              </a:rPr>
              <a:t>Prochain module:</a:t>
            </a:r>
            <a:endParaRPr lang="en-US" sz="942" dirty="0"/>
          </a:p>
        </p:txBody>
      </p:sp>
      <p:sp>
        <p:nvSpPr>
          <p:cNvPr id="23" name="Text 15"/>
          <p:cNvSpPr/>
          <p:nvPr/>
        </p:nvSpPr>
        <p:spPr>
          <a:xfrm>
            <a:off x="1739531" y="5879306"/>
            <a:ext cx="1777622" cy="192881"/>
          </a:xfrm>
          <a:prstGeom prst="rect">
            <a:avLst/>
          </a:prstGeom>
          <a:noFill/>
          <a:ln/>
        </p:spPr>
        <p:txBody>
          <a:bodyPr wrap="none" lIns="0" tIns="0" rIns="0" bIns="0" rtlCol="0" anchor="ctr">
            <a:spAutoFit/>
          </a:bodyPr>
          <a:lstStyle/>
          <a:p>
            <a:pPr indent="0" marL="0">
              <a:buNone/>
            </a:pPr>
            <a:r>
              <a:rPr lang="en-US" sz="942" dirty="0">
                <a:solidFill>
                  <a:srgbClr val="FFFFFF"/>
                </a:solidFill>
                <a:latin typeface="Noto Sans" pitchFamily="34" charset="0"/>
                <a:ea typeface="Noto Sans" pitchFamily="34" charset="-122"/>
                <a:cs typeface="Noto Sans" pitchFamily="34" charset="-120"/>
              </a:rPr>
              <a:t> Avatars, Voix et IA Générative </a:t>
            </a:r>
            <a:endParaRPr lang="en-US" sz="942" dirty="0"/>
          </a:p>
        </p:txBody>
      </p:sp>
      <p:sp>
        <p:nvSpPr>
          <p:cNvPr id="24" name="Shape 16"/>
          <p:cNvSpPr/>
          <p:nvPr/>
        </p:nvSpPr>
        <p:spPr>
          <a:xfrm>
            <a:off x="4679156" y="2139553"/>
            <a:ext cx="4179094" cy="2857500"/>
          </a:xfrm>
          <a:prstGeom prst="rect">
            <a:avLst/>
          </a:prstGeom>
          <a:solidFill>
            <a:srgbClr val="FFFFFF">
              <a:alpha val="10000"/>
            </a:srgbClr>
          </a:solidFill>
          <a:ln/>
        </p:spPr>
      </p:sp>
      <p:sp>
        <p:nvSpPr>
          <p:cNvPr id="25" name="Text 17"/>
          <p:cNvSpPr/>
          <p:nvPr/>
        </p:nvSpPr>
        <p:spPr>
          <a:xfrm>
            <a:off x="285750" y="6572250"/>
            <a:ext cx="1039109" cy="171450"/>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Séminaire IA - Togo</a:t>
            </a:r>
            <a:endParaRPr lang="en-US" sz="837" dirty="0"/>
          </a:p>
        </p:txBody>
      </p:sp>
      <p:sp>
        <p:nvSpPr>
          <p:cNvPr id="26" name="Text 18"/>
          <p:cNvSpPr/>
          <p:nvPr/>
        </p:nvSpPr>
        <p:spPr>
          <a:xfrm>
            <a:off x="7955152" y="6572250"/>
            <a:ext cx="903098" cy="171450"/>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Module 3 - 10/10</a:t>
            </a:r>
            <a:endParaRPr lang="en-US" sz="837"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543675"/>
          </a:xfrm>
          <a:prstGeom prst="rect">
            <a:avLst/>
          </a:prstGeom>
        </p:spPr>
      </p:pic>
      <p:sp>
        <p:nvSpPr>
          <p:cNvPr id="3" name="Text 0"/>
          <p:cNvSpPr/>
          <p:nvPr/>
        </p:nvSpPr>
        <p:spPr>
          <a:xfrm>
            <a:off x="285750" y="142875"/>
            <a:ext cx="8572500" cy="385763"/>
          </a:xfrm>
          <a:prstGeom prst="rect">
            <a:avLst/>
          </a:prstGeom>
          <a:noFill/>
          <a:ln/>
        </p:spPr>
        <p:txBody>
          <a:bodyPr wrap="none" lIns="0" tIns="0" rIns="0" bIns="0" rtlCol="0" anchor="ctr">
            <a:spAutoFit/>
          </a:bodyPr>
          <a:lstStyle/>
          <a:p>
            <a:pPr indent="0" marL="0">
              <a:buNone/>
            </a:pPr>
            <a:r>
              <a:rPr lang="en-US" sz="2025" b="1" dirty="0">
                <a:solidFill>
                  <a:srgbClr val="FFFFFF"/>
                </a:solidFill>
                <a:latin typeface="Noto Sans" pitchFamily="34" charset="0"/>
                <a:ea typeface="Noto Sans" pitchFamily="34" charset="-122"/>
                <a:cs typeface="Noto Sans" pitchFamily="34" charset="-120"/>
              </a:rPr>
              <a:t>Modèles Texte-à-Texte</a:t>
            </a:r>
            <a:endParaRPr lang="en-US" sz="2025" dirty="0"/>
          </a:p>
        </p:txBody>
      </p:sp>
      <p:sp>
        <p:nvSpPr>
          <p:cNvPr id="4" name="Shape 1"/>
          <p:cNvSpPr/>
          <p:nvPr/>
        </p:nvSpPr>
        <p:spPr>
          <a:xfrm>
            <a:off x="285750" y="957263"/>
            <a:ext cx="4179094" cy="1550194"/>
          </a:xfrm>
          <a:prstGeom prst="rect">
            <a:avLst/>
          </a:prstGeom>
          <a:solidFill>
            <a:srgbClr val="FFFFFF">
              <a:alpha val="10000"/>
            </a:srgbClr>
          </a:solidFill>
          <a:ln/>
        </p:spPr>
      </p:sp>
      <p:sp>
        <p:nvSpPr>
          <p:cNvPr id="5" name="Text 2"/>
          <p:cNvSpPr/>
          <p:nvPr/>
        </p:nvSpPr>
        <p:spPr>
          <a:xfrm>
            <a:off x="428625" y="1100138"/>
            <a:ext cx="3893344" cy="300038"/>
          </a:xfrm>
          <a:prstGeom prst="rect">
            <a:avLst/>
          </a:prstGeom>
          <a:noFill/>
          <a:ln/>
        </p:spPr>
        <p:txBody>
          <a:bodyPr wrap="none" lIns="0" tIns="0" rIns="0" bIns="0" rtlCol="0" anchor="ctr">
            <a:spAutoFit/>
          </a:bodyPr>
          <a:lstStyle/>
          <a:p>
            <a:pPr indent="0" marL="0">
              <a:buNone/>
            </a:pPr>
            <a:r>
              <a:rPr lang="en-US" sz="1575" dirty="0">
                <a:solidFill>
                  <a:srgbClr val="FF7E00"/>
                </a:solidFill>
                <a:latin typeface="Noto Sans" pitchFamily="34" charset="0"/>
                <a:ea typeface="Noto Sans" pitchFamily="34" charset="-122"/>
                <a:cs typeface="Noto Sans" pitchFamily="34" charset="-120"/>
              </a:rPr>
              <a:t>Définition</a:t>
            </a:r>
            <a:endParaRPr lang="en-US" sz="1575" dirty="0"/>
          </a:p>
        </p:txBody>
      </p:sp>
      <p:sp>
        <p:nvSpPr>
          <p:cNvPr id="6" name="Text 3"/>
          <p:cNvSpPr/>
          <p:nvPr/>
        </p:nvSpPr>
        <p:spPr>
          <a:xfrm>
            <a:off x="428625" y="1507331"/>
            <a:ext cx="3893344" cy="857250"/>
          </a:xfrm>
          <a:prstGeom prst="rect">
            <a:avLst/>
          </a:prstGeom>
          <a:noFill/>
          <a:ln/>
        </p:spPr>
        <p:txBody>
          <a:bodyPr wrap="squar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Les modèles texte-à-texte (T2T) sont des systèmes d'IA qui prennent du texte en entrée et génèrent du texte en sortie. Ils constituent la base de nombreuses applications d'IA générative.</a:t>
            </a:r>
            <a:endParaRPr lang="en-US" sz="1046" dirty="0"/>
          </a:p>
        </p:txBody>
      </p:sp>
      <p:sp>
        <p:nvSpPr>
          <p:cNvPr id="7" name="Text 4"/>
          <p:cNvSpPr/>
          <p:nvPr/>
        </p:nvSpPr>
        <p:spPr>
          <a:xfrm>
            <a:off x="285750" y="2721769"/>
            <a:ext cx="4179094" cy="300038"/>
          </a:xfrm>
          <a:prstGeom prst="rect">
            <a:avLst/>
          </a:prstGeom>
          <a:noFill/>
          <a:ln/>
        </p:spPr>
        <p:txBody>
          <a:bodyPr wrap="none" lIns="0" tIns="0" rIns="0" bIns="0" rtlCol="0" anchor="ctr">
            <a:spAutoFit/>
          </a:bodyPr>
          <a:lstStyle/>
          <a:p>
            <a:pPr indent="0" marL="0">
              <a:buNone/>
            </a:pPr>
            <a:r>
              <a:rPr lang="en-US" sz="1575" dirty="0">
                <a:solidFill>
                  <a:srgbClr val="FF7E00"/>
                </a:solidFill>
                <a:latin typeface="Noto Sans" pitchFamily="34" charset="0"/>
                <a:ea typeface="Noto Sans" pitchFamily="34" charset="-122"/>
                <a:cs typeface="Noto Sans" pitchFamily="34" charset="-120"/>
              </a:rPr>
              <a:t>Applications principales</a:t>
            </a:r>
            <a:endParaRPr lang="en-US" sz="1575" dirty="0"/>
          </a:p>
        </p:txBody>
      </p:sp>
      <p:pic>
        <p:nvPicPr>
          <p:cNvPr id="8" name="Image 1" descr="preencoded.png">    </p:cNvPr>
          <p:cNvPicPr>
            <a:picLocks noChangeAspect="1"/>
          </p:cNvPicPr>
          <p:nvPr/>
        </p:nvPicPr>
        <p:blipFill>
          <a:blip r:embed="rId2"/>
          <a:stretch>
            <a:fillRect/>
          </a:stretch>
        </p:blipFill>
        <p:spPr>
          <a:xfrm>
            <a:off x="285750" y="3164681"/>
            <a:ext cx="171450" cy="171450"/>
          </a:xfrm>
          <a:prstGeom prst="rect">
            <a:avLst/>
          </a:prstGeom>
        </p:spPr>
      </p:pic>
      <p:sp>
        <p:nvSpPr>
          <p:cNvPr id="9" name="Text 5"/>
          <p:cNvSpPr/>
          <p:nvPr/>
        </p:nvSpPr>
        <p:spPr>
          <a:xfrm>
            <a:off x="564356" y="3164681"/>
            <a:ext cx="810258" cy="214313"/>
          </a:xfrm>
          <a:prstGeom prst="rect">
            <a:avLst/>
          </a:prstGeom>
          <a:noFill/>
          <a:ln/>
        </p:spPr>
        <p:txBody>
          <a:bodyPr wrap="non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Traduction:</a:t>
            </a:r>
            <a:endParaRPr lang="en-US" sz="1046" dirty="0"/>
          </a:p>
        </p:txBody>
      </p:sp>
      <p:sp>
        <p:nvSpPr>
          <p:cNvPr id="10" name="Text 6"/>
          <p:cNvSpPr/>
          <p:nvPr/>
        </p:nvSpPr>
        <p:spPr>
          <a:xfrm>
            <a:off x="1374614" y="3164681"/>
            <a:ext cx="3090230" cy="428625"/>
          </a:xfrm>
          <a:prstGeom prst="rect">
            <a:avLst/>
          </a:prstGeom>
          <a:noFill/>
          <a:ln/>
        </p:spPr>
        <p:txBody>
          <a:bodyPr wrap="squar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Conversion entre langues (français, anglais, langues locales togolaises)</a:t>
            </a:r>
            <a:endParaRPr lang="en-US" sz="1046" dirty="0"/>
          </a:p>
        </p:txBody>
      </p:sp>
      <p:pic>
        <p:nvPicPr>
          <p:cNvPr id="11" name="Image 2" descr="preencoded.png">    </p:cNvPr>
          <p:cNvPicPr>
            <a:picLocks noChangeAspect="1"/>
          </p:cNvPicPr>
          <p:nvPr/>
        </p:nvPicPr>
        <p:blipFill>
          <a:blip r:embed="rId3"/>
          <a:stretch>
            <a:fillRect/>
          </a:stretch>
        </p:blipFill>
        <p:spPr>
          <a:xfrm>
            <a:off x="285750" y="3700463"/>
            <a:ext cx="171450" cy="171450"/>
          </a:xfrm>
          <a:prstGeom prst="rect">
            <a:avLst/>
          </a:prstGeom>
        </p:spPr>
      </p:pic>
      <p:sp>
        <p:nvSpPr>
          <p:cNvPr id="12" name="Text 7"/>
          <p:cNvSpPr/>
          <p:nvPr/>
        </p:nvSpPr>
        <p:spPr>
          <a:xfrm>
            <a:off x="564356" y="3700463"/>
            <a:ext cx="757544" cy="214313"/>
          </a:xfrm>
          <a:prstGeom prst="rect">
            <a:avLst/>
          </a:prstGeom>
          <a:noFill/>
          <a:ln/>
        </p:spPr>
        <p:txBody>
          <a:bodyPr wrap="non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Rédaction:</a:t>
            </a:r>
            <a:endParaRPr lang="en-US" sz="1046" dirty="0"/>
          </a:p>
        </p:txBody>
      </p:sp>
      <p:sp>
        <p:nvSpPr>
          <p:cNvPr id="13" name="Text 8"/>
          <p:cNvSpPr/>
          <p:nvPr/>
        </p:nvSpPr>
        <p:spPr>
          <a:xfrm>
            <a:off x="1321901" y="3700463"/>
            <a:ext cx="3142943" cy="428625"/>
          </a:xfrm>
          <a:prstGeom prst="rect">
            <a:avLst/>
          </a:prstGeom>
          <a:noFill/>
          <a:ln/>
        </p:spPr>
        <p:txBody>
          <a:bodyPr wrap="squar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Création de contenu, résumés, rapports et documents</a:t>
            </a:r>
            <a:endParaRPr lang="en-US" sz="1046" dirty="0"/>
          </a:p>
        </p:txBody>
      </p:sp>
      <p:pic>
        <p:nvPicPr>
          <p:cNvPr id="14" name="Image 3" descr="preencoded.png">    </p:cNvPr>
          <p:cNvPicPr>
            <a:picLocks noChangeAspect="1"/>
          </p:cNvPicPr>
          <p:nvPr/>
        </p:nvPicPr>
        <p:blipFill>
          <a:blip r:embed="rId4"/>
          <a:stretch>
            <a:fillRect/>
          </a:stretch>
        </p:blipFill>
        <p:spPr>
          <a:xfrm>
            <a:off x="285750" y="4236244"/>
            <a:ext cx="183589" cy="171450"/>
          </a:xfrm>
          <a:prstGeom prst="rect">
            <a:avLst/>
          </a:prstGeom>
        </p:spPr>
      </p:pic>
      <p:sp>
        <p:nvSpPr>
          <p:cNvPr id="15" name="Text 9"/>
          <p:cNvSpPr/>
          <p:nvPr/>
        </p:nvSpPr>
        <p:spPr>
          <a:xfrm>
            <a:off x="576495" y="4236244"/>
            <a:ext cx="1174449" cy="214313"/>
          </a:xfrm>
          <a:prstGeom prst="rect">
            <a:avLst/>
          </a:prstGeom>
          <a:noFill/>
          <a:ln/>
        </p:spPr>
        <p:txBody>
          <a:bodyPr wrap="non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Programmation:</a:t>
            </a:r>
            <a:endParaRPr lang="en-US" sz="1046" dirty="0"/>
          </a:p>
        </p:txBody>
      </p:sp>
      <p:sp>
        <p:nvSpPr>
          <p:cNvPr id="16" name="Text 10"/>
          <p:cNvSpPr/>
          <p:nvPr/>
        </p:nvSpPr>
        <p:spPr>
          <a:xfrm>
            <a:off x="1750944" y="4236244"/>
            <a:ext cx="2713899" cy="428625"/>
          </a:xfrm>
          <a:prstGeom prst="rect">
            <a:avLst/>
          </a:prstGeom>
          <a:noFill/>
          <a:ln/>
        </p:spPr>
        <p:txBody>
          <a:bodyPr wrap="squar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Génération et explication de code informatique</a:t>
            </a:r>
            <a:endParaRPr lang="en-US" sz="1046" dirty="0"/>
          </a:p>
        </p:txBody>
      </p:sp>
      <p:pic>
        <p:nvPicPr>
          <p:cNvPr id="17" name="Image 4" descr="preencoded.png">    </p:cNvPr>
          <p:cNvPicPr>
            <a:picLocks noChangeAspect="1"/>
          </p:cNvPicPr>
          <p:nvPr/>
        </p:nvPicPr>
        <p:blipFill>
          <a:blip r:embed="rId5"/>
          <a:stretch>
            <a:fillRect/>
          </a:stretch>
        </p:blipFill>
        <p:spPr>
          <a:xfrm>
            <a:off x="285750" y="4772025"/>
            <a:ext cx="180380" cy="171450"/>
          </a:xfrm>
          <a:prstGeom prst="rect">
            <a:avLst/>
          </a:prstGeom>
        </p:spPr>
      </p:pic>
      <p:sp>
        <p:nvSpPr>
          <p:cNvPr id="18" name="Text 11"/>
          <p:cNvSpPr/>
          <p:nvPr/>
        </p:nvSpPr>
        <p:spPr>
          <a:xfrm>
            <a:off x="573286" y="4772025"/>
            <a:ext cx="989856" cy="214313"/>
          </a:xfrm>
          <a:prstGeom prst="rect">
            <a:avLst/>
          </a:prstGeom>
          <a:noFill/>
          <a:ln/>
        </p:spPr>
        <p:txBody>
          <a:bodyPr wrap="non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Conversation:</a:t>
            </a:r>
            <a:endParaRPr lang="en-US" sz="1046" dirty="0"/>
          </a:p>
        </p:txBody>
      </p:sp>
      <p:sp>
        <p:nvSpPr>
          <p:cNvPr id="19" name="Text 12"/>
          <p:cNvSpPr/>
          <p:nvPr/>
        </p:nvSpPr>
        <p:spPr>
          <a:xfrm>
            <a:off x="1563142" y="4772025"/>
            <a:ext cx="2901702" cy="428625"/>
          </a:xfrm>
          <a:prstGeom prst="rect">
            <a:avLst/>
          </a:prstGeom>
          <a:noFill/>
          <a:ln/>
        </p:spPr>
        <p:txBody>
          <a:bodyPr wrap="squar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Chatbots et assistants virtuels pour services publics</a:t>
            </a:r>
            <a:endParaRPr lang="en-US" sz="1046" dirty="0"/>
          </a:p>
        </p:txBody>
      </p:sp>
      <p:pic>
        <p:nvPicPr>
          <p:cNvPr id="20" name="Image 5" descr="preencoded.png">    </p:cNvPr>
          <p:cNvPicPr>
            <a:picLocks noChangeAspect="1"/>
          </p:cNvPicPr>
          <p:nvPr/>
        </p:nvPicPr>
        <p:blipFill>
          <a:blip r:embed="rId6"/>
          <a:stretch>
            <a:fillRect/>
          </a:stretch>
        </p:blipFill>
        <p:spPr>
          <a:xfrm>
            <a:off x="285750" y="5307806"/>
            <a:ext cx="171450" cy="171450"/>
          </a:xfrm>
          <a:prstGeom prst="rect">
            <a:avLst/>
          </a:prstGeom>
        </p:spPr>
      </p:pic>
      <p:sp>
        <p:nvSpPr>
          <p:cNvPr id="21" name="Text 13"/>
          <p:cNvSpPr/>
          <p:nvPr/>
        </p:nvSpPr>
        <p:spPr>
          <a:xfrm>
            <a:off x="564356" y="5307806"/>
            <a:ext cx="752689" cy="214313"/>
          </a:xfrm>
          <a:prstGeom prst="rect">
            <a:avLst/>
          </a:prstGeom>
          <a:noFill/>
          <a:ln/>
        </p:spPr>
        <p:txBody>
          <a:bodyPr wrap="non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Éducation:</a:t>
            </a:r>
            <a:endParaRPr lang="en-US" sz="1046" dirty="0"/>
          </a:p>
        </p:txBody>
      </p:sp>
      <p:sp>
        <p:nvSpPr>
          <p:cNvPr id="22" name="Text 14"/>
          <p:cNvSpPr/>
          <p:nvPr/>
        </p:nvSpPr>
        <p:spPr>
          <a:xfrm>
            <a:off x="1317045" y="5307806"/>
            <a:ext cx="3147799" cy="428625"/>
          </a:xfrm>
          <a:prstGeom prst="rect">
            <a:avLst/>
          </a:prstGeom>
          <a:noFill/>
          <a:ln/>
        </p:spPr>
        <p:txBody>
          <a:bodyPr wrap="squar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Création de matériel pédagogique adapté au contexte togolais</a:t>
            </a:r>
            <a:endParaRPr lang="en-US" sz="1046" dirty="0"/>
          </a:p>
        </p:txBody>
      </p:sp>
      <p:sp>
        <p:nvSpPr>
          <p:cNvPr id="23" name="Shape 15"/>
          <p:cNvSpPr/>
          <p:nvPr/>
        </p:nvSpPr>
        <p:spPr>
          <a:xfrm>
            <a:off x="4679156" y="1971675"/>
            <a:ext cx="4179094" cy="2857500"/>
          </a:xfrm>
          <a:prstGeom prst="rect">
            <a:avLst/>
          </a:prstGeom>
          <a:solidFill>
            <a:srgbClr val="FFFFFF">
              <a:alpha val="10000"/>
            </a:srgbClr>
          </a:solidFill>
          <a:ln/>
        </p:spPr>
      </p:sp>
      <p:pic>
        <p:nvPicPr>
          <p:cNvPr id="24" name="Image 6" descr="preencoded.png">    </p:cNvPr>
          <p:cNvPicPr>
            <a:picLocks noChangeAspect="1"/>
          </p:cNvPicPr>
          <p:nvPr/>
        </p:nvPicPr>
        <p:blipFill>
          <a:blip r:embed="rId7"/>
          <a:stretch>
            <a:fillRect/>
          </a:stretch>
        </p:blipFill>
        <p:spPr>
          <a:xfrm>
            <a:off x="4822031" y="2114550"/>
            <a:ext cx="3893344" cy="2571750"/>
          </a:xfrm>
          <a:prstGeom prst="rect">
            <a:avLst/>
          </a:prstGeom>
        </p:spPr>
      </p:pic>
      <p:sp>
        <p:nvSpPr>
          <p:cNvPr id="25" name="Text 16"/>
          <p:cNvSpPr/>
          <p:nvPr/>
        </p:nvSpPr>
        <p:spPr>
          <a:xfrm>
            <a:off x="285750" y="6236494"/>
            <a:ext cx="1039109" cy="171450"/>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Séminaire IA - Togo</a:t>
            </a:r>
            <a:endParaRPr lang="en-US" sz="837" dirty="0"/>
          </a:p>
        </p:txBody>
      </p:sp>
      <p:sp>
        <p:nvSpPr>
          <p:cNvPr id="26" name="Text 17"/>
          <p:cNvSpPr/>
          <p:nvPr/>
        </p:nvSpPr>
        <p:spPr>
          <a:xfrm>
            <a:off x="8020534" y="6236494"/>
            <a:ext cx="837716" cy="171450"/>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Module 3 - 2/10</a:t>
            </a:r>
            <a:endParaRPr lang="en-US" sz="837"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543675"/>
          </a:xfrm>
          <a:prstGeom prst="rect">
            <a:avLst/>
          </a:prstGeom>
        </p:spPr>
      </p:pic>
      <p:sp>
        <p:nvSpPr>
          <p:cNvPr id="3" name="Text 0"/>
          <p:cNvSpPr/>
          <p:nvPr/>
        </p:nvSpPr>
        <p:spPr>
          <a:xfrm>
            <a:off x="285750" y="142875"/>
            <a:ext cx="8572500" cy="385763"/>
          </a:xfrm>
          <a:prstGeom prst="rect">
            <a:avLst/>
          </a:prstGeom>
          <a:noFill/>
          <a:ln/>
        </p:spPr>
        <p:txBody>
          <a:bodyPr wrap="none" lIns="0" tIns="0" rIns="0" bIns="0" rtlCol="0" anchor="ctr">
            <a:spAutoFit/>
          </a:bodyPr>
          <a:lstStyle/>
          <a:p>
            <a:pPr indent="0" marL="0">
              <a:buNone/>
            </a:pPr>
            <a:r>
              <a:rPr lang="en-US" sz="2025" b="1" dirty="0">
                <a:solidFill>
                  <a:srgbClr val="FFFFFF"/>
                </a:solidFill>
                <a:latin typeface="Noto Sans" pitchFamily="34" charset="0"/>
                <a:ea typeface="Noto Sans" pitchFamily="34" charset="-122"/>
                <a:cs typeface="Noto Sans" pitchFamily="34" charset="-120"/>
              </a:rPr>
              <a:t>Modèles Texte-à-Image</a:t>
            </a:r>
            <a:endParaRPr lang="en-US" sz="2025" dirty="0"/>
          </a:p>
        </p:txBody>
      </p:sp>
      <p:sp>
        <p:nvSpPr>
          <p:cNvPr id="4" name="Shape 1"/>
          <p:cNvSpPr/>
          <p:nvPr/>
        </p:nvSpPr>
        <p:spPr>
          <a:xfrm>
            <a:off x="285750" y="957263"/>
            <a:ext cx="4179094" cy="1550194"/>
          </a:xfrm>
          <a:prstGeom prst="rect">
            <a:avLst/>
          </a:prstGeom>
          <a:solidFill>
            <a:srgbClr val="FFFFFF">
              <a:alpha val="10000"/>
            </a:srgbClr>
          </a:solidFill>
          <a:ln/>
        </p:spPr>
      </p:sp>
      <p:sp>
        <p:nvSpPr>
          <p:cNvPr id="5" name="Text 2"/>
          <p:cNvSpPr/>
          <p:nvPr/>
        </p:nvSpPr>
        <p:spPr>
          <a:xfrm>
            <a:off x="428625" y="1100138"/>
            <a:ext cx="3893344" cy="300038"/>
          </a:xfrm>
          <a:prstGeom prst="rect">
            <a:avLst/>
          </a:prstGeom>
          <a:noFill/>
          <a:ln/>
        </p:spPr>
        <p:txBody>
          <a:bodyPr wrap="none" lIns="0" tIns="0" rIns="0" bIns="0" rtlCol="0" anchor="ctr">
            <a:spAutoFit/>
          </a:bodyPr>
          <a:lstStyle/>
          <a:p>
            <a:pPr indent="0" marL="0">
              <a:buNone/>
            </a:pPr>
            <a:r>
              <a:rPr lang="en-US" sz="1575" dirty="0">
                <a:solidFill>
                  <a:srgbClr val="FF7E00"/>
                </a:solidFill>
                <a:latin typeface="Noto Sans" pitchFamily="34" charset="0"/>
                <a:ea typeface="Noto Sans" pitchFamily="34" charset="-122"/>
                <a:cs typeface="Noto Sans" pitchFamily="34" charset="-120"/>
              </a:rPr>
              <a:t>Définition</a:t>
            </a:r>
            <a:endParaRPr lang="en-US" sz="1575" dirty="0"/>
          </a:p>
        </p:txBody>
      </p:sp>
      <p:sp>
        <p:nvSpPr>
          <p:cNvPr id="6" name="Text 3"/>
          <p:cNvSpPr/>
          <p:nvPr/>
        </p:nvSpPr>
        <p:spPr>
          <a:xfrm>
            <a:off x="428625" y="1507331"/>
            <a:ext cx="3893344" cy="857250"/>
          </a:xfrm>
          <a:prstGeom prst="rect">
            <a:avLst/>
          </a:prstGeom>
          <a:noFill/>
          <a:ln/>
        </p:spPr>
        <p:txBody>
          <a:bodyPr wrap="squar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Les modèles texte-à-image (T2I) sont des systèmes d'IA qui transforment des descriptions textuelles en images générées. Ils permettent de créer des visuels personnalisés à partir de simples instructions écrites.</a:t>
            </a:r>
            <a:endParaRPr lang="en-US" sz="1046" dirty="0"/>
          </a:p>
        </p:txBody>
      </p:sp>
      <p:sp>
        <p:nvSpPr>
          <p:cNvPr id="7" name="Text 4"/>
          <p:cNvSpPr/>
          <p:nvPr/>
        </p:nvSpPr>
        <p:spPr>
          <a:xfrm>
            <a:off x="285750" y="2721769"/>
            <a:ext cx="4179094" cy="300038"/>
          </a:xfrm>
          <a:prstGeom prst="rect">
            <a:avLst/>
          </a:prstGeom>
          <a:noFill/>
          <a:ln/>
        </p:spPr>
        <p:txBody>
          <a:bodyPr wrap="none" lIns="0" tIns="0" rIns="0" bIns="0" rtlCol="0" anchor="ctr">
            <a:spAutoFit/>
          </a:bodyPr>
          <a:lstStyle/>
          <a:p>
            <a:pPr indent="0" marL="0">
              <a:buNone/>
            </a:pPr>
            <a:r>
              <a:rPr lang="en-US" sz="1575" dirty="0">
                <a:solidFill>
                  <a:srgbClr val="FF7E00"/>
                </a:solidFill>
                <a:latin typeface="Noto Sans" pitchFamily="34" charset="0"/>
                <a:ea typeface="Noto Sans" pitchFamily="34" charset="-122"/>
                <a:cs typeface="Noto Sans" pitchFamily="34" charset="-120"/>
              </a:rPr>
              <a:t>Applications principales</a:t>
            </a:r>
            <a:endParaRPr lang="en-US" sz="1575" dirty="0"/>
          </a:p>
        </p:txBody>
      </p:sp>
      <p:pic>
        <p:nvPicPr>
          <p:cNvPr id="8" name="Image 1" descr="preencoded.png">    </p:cNvPr>
          <p:cNvPicPr>
            <a:picLocks noChangeAspect="1"/>
          </p:cNvPicPr>
          <p:nvPr/>
        </p:nvPicPr>
        <p:blipFill>
          <a:blip r:embed="rId2"/>
          <a:stretch>
            <a:fillRect/>
          </a:stretch>
        </p:blipFill>
        <p:spPr>
          <a:xfrm>
            <a:off x="285750" y="3164681"/>
            <a:ext cx="171450" cy="171450"/>
          </a:xfrm>
          <a:prstGeom prst="rect">
            <a:avLst/>
          </a:prstGeom>
        </p:spPr>
      </p:pic>
      <p:sp>
        <p:nvSpPr>
          <p:cNvPr id="9" name="Text 5"/>
          <p:cNvSpPr/>
          <p:nvPr/>
        </p:nvSpPr>
        <p:spPr>
          <a:xfrm>
            <a:off x="564356" y="3164681"/>
            <a:ext cx="1058196" cy="428625"/>
          </a:xfrm>
          <a:prstGeom prst="rect">
            <a:avLst/>
          </a:prstGeom>
          <a:noFill/>
          <a:ln/>
        </p:spPr>
        <p:txBody>
          <a:bodyPr wrap="squar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Design graphique:</a:t>
            </a:r>
            <a:endParaRPr lang="en-US" sz="1046" dirty="0"/>
          </a:p>
        </p:txBody>
      </p:sp>
      <p:sp>
        <p:nvSpPr>
          <p:cNvPr id="10" name="Text 6"/>
          <p:cNvSpPr/>
          <p:nvPr/>
        </p:nvSpPr>
        <p:spPr>
          <a:xfrm>
            <a:off x="1622552" y="3164681"/>
            <a:ext cx="2842292" cy="428625"/>
          </a:xfrm>
          <a:prstGeom prst="rect">
            <a:avLst/>
          </a:prstGeom>
          <a:noFill/>
          <a:ln/>
        </p:spPr>
        <p:txBody>
          <a:bodyPr wrap="squar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Création de logos, affiches et matériel promotionnel</a:t>
            </a:r>
            <a:endParaRPr lang="en-US" sz="1046" dirty="0"/>
          </a:p>
        </p:txBody>
      </p:sp>
      <p:pic>
        <p:nvPicPr>
          <p:cNvPr id="11" name="Image 2" descr="preencoded.png">    </p:cNvPr>
          <p:cNvPicPr>
            <a:picLocks noChangeAspect="1"/>
          </p:cNvPicPr>
          <p:nvPr/>
        </p:nvPicPr>
        <p:blipFill>
          <a:blip r:embed="rId3"/>
          <a:stretch>
            <a:fillRect/>
          </a:stretch>
        </p:blipFill>
        <p:spPr>
          <a:xfrm>
            <a:off x="285750" y="3700463"/>
            <a:ext cx="171450" cy="171450"/>
          </a:xfrm>
          <a:prstGeom prst="rect">
            <a:avLst/>
          </a:prstGeom>
        </p:spPr>
      </p:pic>
      <p:sp>
        <p:nvSpPr>
          <p:cNvPr id="12" name="Text 7"/>
          <p:cNvSpPr/>
          <p:nvPr/>
        </p:nvSpPr>
        <p:spPr>
          <a:xfrm>
            <a:off x="564356" y="3700463"/>
            <a:ext cx="752689" cy="214313"/>
          </a:xfrm>
          <a:prstGeom prst="rect">
            <a:avLst/>
          </a:prstGeom>
          <a:noFill/>
          <a:ln/>
        </p:spPr>
        <p:txBody>
          <a:bodyPr wrap="non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Éducation:</a:t>
            </a:r>
            <a:endParaRPr lang="en-US" sz="1046" dirty="0"/>
          </a:p>
        </p:txBody>
      </p:sp>
      <p:sp>
        <p:nvSpPr>
          <p:cNvPr id="13" name="Text 8"/>
          <p:cNvSpPr/>
          <p:nvPr/>
        </p:nvSpPr>
        <p:spPr>
          <a:xfrm>
            <a:off x="1317045" y="3700463"/>
            <a:ext cx="3147799" cy="428625"/>
          </a:xfrm>
          <a:prstGeom prst="rect">
            <a:avLst/>
          </a:prstGeom>
          <a:noFill/>
          <a:ln/>
        </p:spPr>
        <p:txBody>
          <a:bodyPr wrap="squar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Illustrations pour manuels scolaires adaptés au contexte togolais</a:t>
            </a:r>
            <a:endParaRPr lang="en-US" sz="1046" dirty="0"/>
          </a:p>
        </p:txBody>
      </p:sp>
      <p:pic>
        <p:nvPicPr>
          <p:cNvPr id="14" name="Image 3" descr="preencoded.png">    </p:cNvPr>
          <p:cNvPicPr>
            <a:picLocks noChangeAspect="1"/>
          </p:cNvPicPr>
          <p:nvPr/>
        </p:nvPicPr>
        <p:blipFill>
          <a:blip r:embed="rId4"/>
          <a:stretch>
            <a:fillRect/>
          </a:stretch>
        </p:blipFill>
        <p:spPr>
          <a:xfrm>
            <a:off x="285750" y="4236244"/>
            <a:ext cx="171450" cy="171450"/>
          </a:xfrm>
          <a:prstGeom prst="rect">
            <a:avLst/>
          </a:prstGeom>
        </p:spPr>
      </p:pic>
      <p:sp>
        <p:nvSpPr>
          <p:cNvPr id="15" name="Text 9"/>
          <p:cNvSpPr/>
          <p:nvPr/>
        </p:nvSpPr>
        <p:spPr>
          <a:xfrm>
            <a:off x="564356" y="4236244"/>
            <a:ext cx="805123" cy="214313"/>
          </a:xfrm>
          <a:prstGeom prst="rect">
            <a:avLst/>
          </a:prstGeom>
          <a:noFill/>
          <a:ln/>
        </p:spPr>
        <p:txBody>
          <a:bodyPr wrap="non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Commerce:</a:t>
            </a:r>
            <a:endParaRPr lang="en-US" sz="1046" dirty="0"/>
          </a:p>
        </p:txBody>
      </p:sp>
      <p:sp>
        <p:nvSpPr>
          <p:cNvPr id="16" name="Text 10"/>
          <p:cNvSpPr/>
          <p:nvPr/>
        </p:nvSpPr>
        <p:spPr>
          <a:xfrm>
            <a:off x="1369479" y="4236244"/>
            <a:ext cx="3095365" cy="428625"/>
          </a:xfrm>
          <a:prstGeom prst="rect">
            <a:avLst/>
          </a:prstGeom>
          <a:noFill/>
          <a:ln/>
        </p:spPr>
        <p:txBody>
          <a:bodyPr wrap="squar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Visualisation de produits et catalogues pour artisans locaux</a:t>
            </a:r>
            <a:endParaRPr lang="en-US" sz="1046" dirty="0"/>
          </a:p>
        </p:txBody>
      </p:sp>
      <p:pic>
        <p:nvPicPr>
          <p:cNvPr id="17" name="Image 4" descr="preencoded.png">    </p:cNvPr>
          <p:cNvPicPr>
            <a:picLocks noChangeAspect="1"/>
          </p:cNvPicPr>
          <p:nvPr/>
        </p:nvPicPr>
        <p:blipFill>
          <a:blip r:embed="rId5"/>
          <a:stretch>
            <a:fillRect/>
          </a:stretch>
        </p:blipFill>
        <p:spPr>
          <a:xfrm>
            <a:off x="285750" y="4772025"/>
            <a:ext cx="171450" cy="171450"/>
          </a:xfrm>
          <a:prstGeom prst="rect">
            <a:avLst/>
          </a:prstGeom>
        </p:spPr>
      </p:pic>
      <p:sp>
        <p:nvSpPr>
          <p:cNvPr id="18" name="Text 11"/>
          <p:cNvSpPr/>
          <p:nvPr/>
        </p:nvSpPr>
        <p:spPr>
          <a:xfrm>
            <a:off x="564356" y="4772025"/>
            <a:ext cx="699948" cy="214313"/>
          </a:xfrm>
          <a:prstGeom prst="rect">
            <a:avLst/>
          </a:prstGeom>
          <a:noFill/>
          <a:ln/>
        </p:spPr>
        <p:txBody>
          <a:bodyPr wrap="non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Tourisme:</a:t>
            </a:r>
            <a:endParaRPr lang="en-US" sz="1046" dirty="0"/>
          </a:p>
        </p:txBody>
      </p:sp>
      <p:sp>
        <p:nvSpPr>
          <p:cNvPr id="19" name="Text 12"/>
          <p:cNvSpPr/>
          <p:nvPr/>
        </p:nvSpPr>
        <p:spPr>
          <a:xfrm>
            <a:off x="1264304" y="4772025"/>
            <a:ext cx="3200540" cy="428625"/>
          </a:xfrm>
          <a:prstGeom prst="rect">
            <a:avLst/>
          </a:prstGeom>
          <a:noFill/>
          <a:ln/>
        </p:spPr>
        <p:txBody>
          <a:bodyPr wrap="squar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Promotion des sites culturels et naturels du Togo</a:t>
            </a:r>
            <a:endParaRPr lang="en-US" sz="1046" dirty="0"/>
          </a:p>
        </p:txBody>
      </p:sp>
      <p:pic>
        <p:nvPicPr>
          <p:cNvPr id="20" name="Image 5" descr="preencoded.png">    </p:cNvPr>
          <p:cNvPicPr>
            <a:picLocks noChangeAspect="1"/>
          </p:cNvPicPr>
          <p:nvPr/>
        </p:nvPicPr>
        <p:blipFill>
          <a:blip r:embed="rId6"/>
          <a:stretch>
            <a:fillRect/>
          </a:stretch>
        </p:blipFill>
        <p:spPr>
          <a:xfrm>
            <a:off x="285750" y="5307806"/>
            <a:ext cx="171450" cy="171450"/>
          </a:xfrm>
          <a:prstGeom prst="rect">
            <a:avLst/>
          </a:prstGeom>
        </p:spPr>
      </p:pic>
      <p:sp>
        <p:nvSpPr>
          <p:cNvPr id="21" name="Text 13"/>
          <p:cNvSpPr/>
          <p:nvPr/>
        </p:nvSpPr>
        <p:spPr>
          <a:xfrm>
            <a:off x="564356" y="5307806"/>
            <a:ext cx="851418" cy="214313"/>
          </a:xfrm>
          <a:prstGeom prst="rect">
            <a:avLst/>
          </a:prstGeom>
          <a:noFill/>
          <a:ln/>
        </p:spPr>
        <p:txBody>
          <a:bodyPr wrap="non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Agriculture:</a:t>
            </a:r>
            <a:endParaRPr lang="en-US" sz="1046" dirty="0"/>
          </a:p>
        </p:txBody>
      </p:sp>
      <p:sp>
        <p:nvSpPr>
          <p:cNvPr id="22" name="Text 14"/>
          <p:cNvSpPr/>
          <p:nvPr/>
        </p:nvSpPr>
        <p:spPr>
          <a:xfrm>
            <a:off x="1415774" y="5307806"/>
            <a:ext cx="3049070" cy="428625"/>
          </a:xfrm>
          <a:prstGeom prst="rect">
            <a:avLst/>
          </a:prstGeom>
          <a:noFill/>
          <a:ln/>
        </p:spPr>
        <p:txBody>
          <a:bodyPr wrap="squar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Visualisation de techniques agricoles adaptées</a:t>
            </a:r>
            <a:endParaRPr lang="en-US" sz="1046" dirty="0"/>
          </a:p>
        </p:txBody>
      </p:sp>
      <p:sp>
        <p:nvSpPr>
          <p:cNvPr id="23" name="Shape 15"/>
          <p:cNvSpPr/>
          <p:nvPr/>
        </p:nvSpPr>
        <p:spPr>
          <a:xfrm>
            <a:off x="4679156" y="1971675"/>
            <a:ext cx="4179094" cy="2857500"/>
          </a:xfrm>
          <a:prstGeom prst="rect">
            <a:avLst/>
          </a:prstGeom>
          <a:solidFill>
            <a:srgbClr val="FFFFFF">
              <a:alpha val="10000"/>
            </a:srgbClr>
          </a:solidFill>
          <a:ln/>
        </p:spPr>
      </p:sp>
      <p:pic>
        <p:nvPicPr>
          <p:cNvPr id="24" name="Image 6" descr="preencoded.png">    </p:cNvPr>
          <p:cNvPicPr>
            <a:picLocks noChangeAspect="1"/>
          </p:cNvPicPr>
          <p:nvPr/>
        </p:nvPicPr>
        <p:blipFill>
          <a:blip r:embed="rId7"/>
          <a:stretch>
            <a:fillRect/>
          </a:stretch>
        </p:blipFill>
        <p:spPr>
          <a:xfrm>
            <a:off x="4822031" y="2114550"/>
            <a:ext cx="3893344" cy="2571750"/>
          </a:xfrm>
          <a:prstGeom prst="rect">
            <a:avLst/>
          </a:prstGeom>
        </p:spPr>
      </p:pic>
      <p:sp>
        <p:nvSpPr>
          <p:cNvPr id="25" name="Text 16"/>
          <p:cNvSpPr/>
          <p:nvPr/>
        </p:nvSpPr>
        <p:spPr>
          <a:xfrm>
            <a:off x="285750" y="6236494"/>
            <a:ext cx="1039109" cy="171450"/>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Séminaire IA - Togo</a:t>
            </a:r>
            <a:endParaRPr lang="en-US" sz="837" dirty="0"/>
          </a:p>
        </p:txBody>
      </p:sp>
      <p:sp>
        <p:nvSpPr>
          <p:cNvPr id="26" name="Text 17"/>
          <p:cNvSpPr/>
          <p:nvPr/>
        </p:nvSpPr>
        <p:spPr>
          <a:xfrm>
            <a:off x="8020534" y="6236494"/>
            <a:ext cx="837716" cy="171450"/>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Module 3 - 3/10</a:t>
            </a:r>
            <a:endParaRPr lang="en-US" sz="837"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543675"/>
          </a:xfrm>
          <a:prstGeom prst="rect">
            <a:avLst/>
          </a:prstGeom>
        </p:spPr>
      </p:pic>
      <p:sp>
        <p:nvSpPr>
          <p:cNvPr id="3" name="Text 0"/>
          <p:cNvSpPr/>
          <p:nvPr/>
        </p:nvSpPr>
        <p:spPr>
          <a:xfrm>
            <a:off x="285750" y="142875"/>
            <a:ext cx="8572500" cy="385763"/>
          </a:xfrm>
          <a:prstGeom prst="rect">
            <a:avLst/>
          </a:prstGeom>
          <a:noFill/>
          <a:ln/>
        </p:spPr>
        <p:txBody>
          <a:bodyPr wrap="none" lIns="0" tIns="0" rIns="0" bIns="0" rtlCol="0" anchor="ctr">
            <a:spAutoFit/>
          </a:bodyPr>
          <a:lstStyle/>
          <a:p>
            <a:pPr indent="0" marL="0">
              <a:buNone/>
            </a:pPr>
            <a:r>
              <a:rPr lang="en-US" sz="2025" b="1" dirty="0">
                <a:solidFill>
                  <a:srgbClr val="FFFFFF"/>
                </a:solidFill>
                <a:latin typeface="Noto Sans" pitchFamily="34" charset="0"/>
                <a:ea typeface="Noto Sans" pitchFamily="34" charset="-122"/>
                <a:cs typeface="Noto Sans" pitchFamily="34" charset="-120"/>
              </a:rPr>
              <a:t>Modèles Texte-à-Audio</a:t>
            </a:r>
            <a:endParaRPr lang="en-US" sz="2025" dirty="0"/>
          </a:p>
        </p:txBody>
      </p:sp>
      <p:sp>
        <p:nvSpPr>
          <p:cNvPr id="4" name="Shape 1"/>
          <p:cNvSpPr/>
          <p:nvPr/>
        </p:nvSpPr>
        <p:spPr>
          <a:xfrm>
            <a:off x="285750" y="957263"/>
            <a:ext cx="4179094" cy="1550194"/>
          </a:xfrm>
          <a:prstGeom prst="rect">
            <a:avLst/>
          </a:prstGeom>
          <a:solidFill>
            <a:srgbClr val="FFFFFF">
              <a:alpha val="10000"/>
            </a:srgbClr>
          </a:solidFill>
          <a:ln/>
        </p:spPr>
      </p:sp>
      <p:sp>
        <p:nvSpPr>
          <p:cNvPr id="5" name="Text 2"/>
          <p:cNvSpPr/>
          <p:nvPr/>
        </p:nvSpPr>
        <p:spPr>
          <a:xfrm>
            <a:off x="428625" y="1100138"/>
            <a:ext cx="3893344" cy="300038"/>
          </a:xfrm>
          <a:prstGeom prst="rect">
            <a:avLst/>
          </a:prstGeom>
          <a:noFill/>
          <a:ln/>
        </p:spPr>
        <p:txBody>
          <a:bodyPr wrap="none" lIns="0" tIns="0" rIns="0" bIns="0" rtlCol="0" anchor="ctr">
            <a:spAutoFit/>
          </a:bodyPr>
          <a:lstStyle/>
          <a:p>
            <a:pPr indent="0" marL="0">
              <a:buNone/>
            </a:pPr>
            <a:r>
              <a:rPr lang="en-US" sz="1575" dirty="0">
                <a:solidFill>
                  <a:srgbClr val="FF7E00"/>
                </a:solidFill>
                <a:latin typeface="Noto Sans" pitchFamily="34" charset="0"/>
                <a:ea typeface="Noto Sans" pitchFamily="34" charset="-122"/>
                <a:cs typeface="Noto Sans" pitchFamily="34" charset="-120"/>
              </a:rPr>
              <a:t>Définition</a:t>
            </a:r>
            <a:endParaRPr lang="en-US" sz="1575" dirty="0"/>
          </a:p>
        </p:txBody>
      </p:sp>
      <p:sp>
        <p:nvSpPr>
          <p:cNvPr id="6" name="Text 3"/>
          <p:cNvSpPr/>
          <p:nvPr/>
        </p:nvSpPr>
        <p:spPr>
          <a:xfrm>
            <a:off x="428625" y="1507331"/>
            <a:ext cx="3893344" cy="857250"/>
          </a:xfrm>
          <a:prstGeom prst="rect">
            <a:avLst/>
          </a:prstGeom>
          <a:noFill/>
          <a:ln/>
        </p:spPr>
        <p:txBody>
          <a:bodyPr wrap="squar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Les modèles texte-à-audio (T2A) sont des systèmes d'IA qui convertissent du texte en contenu audio, notamment en parole synthétisée ou en sons. Ils permettent de créer des contenus sonores à partir de descriptions textuelles.</a:t>
            </a:r>
            <a:endParaRPr lang="en-US" sz="1046" dirty="0"/>
          </a:p>
        </p:txBody>
      </p:sp>
      <p:sp>
        <p:nvSpPr>
          <p:cNvPr id="7" name="Text 4"/>
          <p:cNvSpPr/>
          <p:nvPr/>
        </p:nvSpPr>
        <p:spPr>
          <a:xfrm>
            <a:off x="285750" y="2721769"/>
            <a:ext cx="4179094" cy="300038"/>
          </a:xfrm>
          <a:prstGeom prst="rect">
            <a:avLst/>
          </a:prstGeom>
          <a:noFill/>
          <a:ln/>
        </p:spPr>
        <p:txBody>
          <a:bodyPr wrap="none" lIns="0" tIns="0" rIns="0" bIns="0" rtlCol="0" anchor="ctr">
            <a:spAutoFit/>
          </a:bodyPr>
          <a:lstStyle/>
          <a:p>
            <a:pPr indent="0" marL="0">
              <a:buNone/>
            </a:pPr>
            <a:r>
              <a:rPr lang="en-US" sz="1575" dirty="0">
                <a:solidFill>
                  <a:srgbClr val="FF7E00"/>
                </a:solidFill>
                <a:latin typeface="Noto Sans" pitchFamily="34" charset="0"/>
                <a:ea typeface="Noto Sans" pitchFamily="34" charset="-122"/>
                <a:cs typeface="Noto Sans" pitchFamily="34" charset="-120"/>
              </a:rPr>
              <a:t>Applications principales</a:t>
            </a:r>
            <a:endParaRPr lang="en-US" sz="1575" dirty="0"/>
          </a:p>
        </p:txBody>
      </p:sp>
      <p:pic>
        <p:nvPicPr>
          <p:cNvPr id="8" name="Image 1" descr="preencoded.png">    </p:cNvPr>
          <p:cNvPicPr>
            <a:picLocks noChangeAspect="1"/>
          </p:cNvPicPr>
          <p:nvPr/>
        </p:nvPicPr>
        <p:blipFill>
          <a:blip r:embed="rId2"/>
          <a:stretch>
            <a:fillRect/>
          </a:stretch>
        </p:blipFill>
        <p:spPr>
          <a:xfrm>
            <a:off x="285750" y="3164681"/>
            <a:ext cx="171450" cy="171450"/>
          </a:xfrm>
          <a:prstGeom prst="rect">
            <a:avLst/>
          </a:prstGeom>
        </p:spPr>
      </p:pic>
      <p:sp>
        <p:nvSpPr>
          <p:cNvPr id="9" name="Text 5"/>
          <p:cNvSpPr/>
          <p:nvPr/>
        </p:nvSpPr>
        <p:spPr>
          <a:xfrm>
            <a:off x="564356" y="3164681"/>
            <a:ext cx="888336" cy="428625"/>
          </a:xfrm>
          <a:prstGeom prst="rect">
            <a:avLst/>
          </a:prstGeom>
          <a:noFill/>
          <a:ln/>
        </p:spPr>
        <p:txBody>
          <a:bodyPr wrap="squar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Synthèse vocale:</a:t>
            </a:r>
            <a:endParaRPr lang="en-US" sz="1046" dirty="0"/>
          </a:p>
        </p:txBody>
      </p:sp>
      <p:sp>
        <p:nvSpPr>
          <p:cNvPr id="10" name="Text 6"/>
          <p:cNvSpPr/>
          <p:nvPr/>
        </p:nvSpPr>
        <p:spPr>
          <a:xfrm>
            <a:off x="1452693" y="3164681"/>
            <a:ext cx="3012151" cy="428625"/>
          </a:xfrm>
          <a:prstGeom prst="rect">
            <a:avLst/>
          </a:prstGeom>
          <a:noFill/>
          <a:ln/>
        </p:spPr>
        <p:txBody>
          <a:bodyPr wrap="squar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Création de voix naturelles en français et langues togolaises</a:t>
            </a:r>
            <a:endParaRPr lang="en-US" sz="1046" dirty="0"/>
          </a:p>
        </p:txBody>
      </p:sp>
      <p:pic>
        <p:nvPicPr>
          <p:cNvPr id="11" name="Image 2" descr="preencoded.png">    </p:cNvPr>
          <p:cNvPicPr>
            <a:picLocks noChangeAspect="1"/>
          </p:cNvPicPr>
          <p:nvPr/>
        </p:nvPicPr>
        <p:blipFill>
          <a:blip r:embed="rId3"/>
          <a:stretch>
            <a:fillRect/>
          </a:stretch>
        </p:blipFill>
        <p:spPr>
          <a:xfrm>
            <a:off x="285750" y="3700463"/>
            <a:ext cx="171450" cy="171450"/>
          </a:xfrm>
          <a:prstGeom prst="rect">
            <a:avLst/>
          </a:prstGeom>
        </p:spPr>
      </p:pic>
      <p:sp>
        <p:nvSpPr>
          <p:cNvPr id="12" name="Text 7"/>
          <p:cNvSpPr/>
          <p:nvPr/>
        </p:nvSpPr>
        <p:spPr>
          <a:xfrm>
            <a:off x="564356" y="3700463"/>
            <a:ext cx="1079153" cy="214313"/>
          </a:xfrm>
          <a:prstGeom prst="rect">
            <a:avLst/>
          </a:prstGeom>
          <a:noFill/>
          <a:ln/>
        </p:spPr>
        <p:txBody>
          <a:bodyPr wrap="non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Radiodiffusion:</a:t>
            </a:r>
            <a:endParaRPr lang="en-US" sz="1046" dirty="0"/>
          </a:p>
        </p:txBody>
      </p:sp>
      <p:sp>
        <p:nvSpPr>
          <p:cNvPr id="13" name="Text 8"/>
          <p:cNvSpPr/>
          <p:nvPr/>
        </p:nvSpPr>
        <p:spPr>
          <a:xfrm>
            <a:off x="1643509" y="3700463"/>
            <a:ext cx="2821335" cy="428625"/>
          </a:xfrm>
          <a:prstGeom prst="rect">
            <a:avLst/>
          </a:prstGeom>
          <a:noFill/>
          <a:ln/>
        </p:spPr>
        <p:txBody>
          <a:bodyPr wrap="squar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Production de contenus audio pour radios communautaires</a:t>
            </a:r>
            <a:endParaRPr lang="en-US" sz="1046" dirty="0"/>
          </a:p>
        </p:txBody>
      </p:sp>
      <p:pic>
        <p:nvPicPr>
          <p:cNvPr id="14" name="Image 3" descr="preencoded.png">    </p:cNvPr>
          <p:cNvPicPr>
            <a:picLocks noChangeAspect="1"/>
          </p:cNvPicPr>
          <p:nvPr/>
        </p:nvPicPr>
        <p:blipFill>
          <a:blip r:embed="rId4"/>
          <a:stretch>
            <a:fillRect/>
          </a:stretch>
        </p:blipFill>
        <p:spPr>
          <a:xfrm>
            <a:off x="285750" y="4236244"/>
            <a:ext cx="207420" cy="171450"/>
          </a:xfrm>
          <a:prstGeom prst="rect">
            <a:avLst/>
          </a:prstGeom>
        </p:spPr>
      </p:pic>
      <p:sp>
        <p:nvSpPr>
          <p:cNvPr id="15" name="Text 9"/>
          <p:cNvSpPr/>
          <p:nvPr/>
        </p:nvSpPr>
        <p:spPr>
          <a:xfrm>
            <a:off x="600326" y="4236244"/>
            <a:ext cx="752689" cy="214313"/>
          </a:xfrm>
          <a:prstGeom prst="rect">
            <a:avLst/>
          </a:prstGeom>
          <a:noFill/>
          <a:ln/>
        </p:spPr>
        <p:txBody>
          <a:bodyPr wrap="non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Éducation:</a:t>
            </a:r>
            <a:endParaRPr lang="en-US" sz="1046" dirty="0"/>
          </a:p>
        </p:txBody>
      </p:sp>
      <p:sp>
        <p:nvSpPr>
          <p:cNvPr id="16" name="Text 10"/>
          <p:cNvSpPr/>
          <p:nvPr/>
        </p:nvSpPr>
        <p:spPr>
          <a:xfrm>
            <a:off x="1353015" y="4236244"/>
            <a:ext cx="3111829" cy="428625"/>
          </a:xfrm>
          <a:prstGeom prst="rect">
            <a:avLst/>
          </a:prstGeom>
          <a:noFill/>
          <a:ln/>
        </p:spPr>
        <p:txBody>
          <a:bodyPr wrap="squar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Livres audio et matériel pédagogique accessible</a:t>
            </a:r>
            <a:endParaRPr lang="en-US" sz="1046" dirty="0"/>
          </a:p>
        </p:txBody>
      </p:sp>
      <p:pic>
        <p:nvPicPr>
          <p:cNvPr id="17" name="Image 4" descr="preencoded.png">    </p:cNvPr>
          <p:cNvPicPr>
            <a:picLocks noChangeAspect="1"/>
          </p:cNvPicPr>
          <p:nvPr/>
        </p:nvPicPr>
        <p:blipFill>
          <a:blip r:embed="rId5"/>
          <a:stretch>
            <a:fillRect/>
          </a:stretch>
        </p:blipFill>
        <p:spPr>
          <a:xfrm>
            <a:off x="285750" y="4772025"/>
            <a:ext cx="171450" cy="171450"/>
          </a:xfrm>
          <a:prstGeom prst="rect">
            <a:avLst/>
          </a:prstGeom>
        </p:spPr>
      </p:pic>
      <p:sp>
        <p:nvSpPr>
          <p:cNvPr id="18" name="Text 11"/>
          <p:cNvSpPr/>
          <p:nvPr/>
        </p:nvSpPr>
        <p:spPr>
          <a:xfrm>
            <a:off x="564356" y="4772025"/>
            <a:ext cx="1350085" cy="428625"/>
          </a:xfrm>
          <a:prstGeom prst="rect">
            <a:avLst/>
          </a:prstGeom>
          <a:noFill/>
          <a:ln/>
        </p:spPr>
        <p:txBody>
          <a:bodyPr wrap="squar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Services téléphoniques:</a:t>
            </a:r>
            <a:endParaRPr lang="en-US" sz="1046" dirty="0"/>
          </a:p>
        </p:txBody>
      </p:sp>
      <p:sp>
        <p:nvSpPr>
          <p:cNvPr id="19" name="Text 12"/>
          <p:cNvSpPr/>
          <p:nvPr/>
        </p:nvSpPr>
        <p:spPr>
          <a:xfrm>
            <a:off x="1914441" y="4772025"/>
            <a:ext cx="2550402" cy="428625"/>
          </a:xfrm>
          <a:prstGeom prst="rect">
            <a:avLst/>
          </a:prstGeom>
          <a:noFill/>
          <a:ln/>
        </p:spPr>
        <p:txBody>
          <a:bodyPr wrap="squar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Systèmes de réponse vocale pour zones rurales</a:t>
            </a:r>
            <a:endParaRPr lang="en-US" sz="1046" dirty="0"/>
          </a:p>
        </p:txBody>
      </p:sp>
      <p:pic>
        <p:nvPicPr>
          <p:cNvPr id="20" name="Image 5" descr="preencoded.png">    </p:cNvPr>
          <p:cNvPicPr>
            <a:picLocks noChangeAspect="1"/>
          </p:cNvPicPr>
          <p:nvPr/>
        </p:nvPicPr>
        <p:blipFill>
          <a:blip r:embed="rId6"/>
          <a:stretch>
            <a:fillRect/>
          </a:stretch>
        </p:blipFill>
        <p:spPr>
          <a:xfrm>
            <a:off x="285750" y="5307806"/>
            <a:ext cx="171450" cy="171450"/>
          </a:xfrm>
          <a:prstGeom prst="rect">
            <a:avLst/>
          </a:prstGeom>
        </p:spPr>
      </p:pic>
      <p:sp>
        <p:nvSpPr>
          <p:cNvPr id="21" name="Text 13"/>
          <p:cNvSpPr/>
          <p:nvPr/>
        </p:nvSpPr>
        <p:spPr>
          <a:xfrm>
            <a:off x="564356" y="5307806"/>
            <a:ext cx="923832" cy="214313"/>
          </a:xfrm>
          <a:prstGeom prst="rect">
            <a:avLst/>
          </a:prstGeom>
          <a:noFill/>
          <a:ln/>
        </p:spPr>
        <p:txBody>
          <a:bodyPr wrap="non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Accessibilité:</a:t>
            </a:r>
            <a:endParaRPr lang="en-US" sz="1046" dirty="0"/>
          </a:p>
        </p:txBody>
      </p:sp>
      <p:sp>
        <p:nvSpPr>
          <p:cNvPr id="22" name="Text 14"/>
          <p:cNvSpPr/>
          <p:nvPr/>
        </p:nvSpPr>
        <p:spPr>
          <a:xfrm>
            <a:off x="1488188" y="5307806"/>
            <a:ext cx="2976656" cy="428625"/>
          </a:xfrm>
          <a:prstGeom prst="rect">
            <a:avLst/>
          </a:prstGeom>
          <a:noFill/>
          <a:ln/>
        </p:spPr>
        <p:txBody>
          <a:bodyPr wrap="squar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Outils pour personnes malvoyantes ou analphabètes</a:t>
            </a:r>
            <a:endParaRPr lang="en-US" sz="1046" dirty="0"/>
          </a:p>
        </p:txBody>
      </p:sp>
      <p:sp>
        <p:nvSpPr>
          <p:cNvPr id="23" name="Shape 15"/>
          <p:cNvSpPr/>
          <p:nvPr/>
        </p:nvSpPr>
        <p:spPr>
          <a:xfrm>
            <a:off x="4679156" y="1971675"/>
            <a:ext cx="4179094" cy="2857500"/>
          </a:xfrm>
          <a:prstGeom prst="rect">
            <a:avLst/>
          </a:prstGeom>
          <a:solidFill>
            <a:srgbClr val="FFFFFF">
              <a:alpha val="10000"/>
            </a:srgbClr>
          </a:solidFill>
          <a:ln/>
        </p:spPr>
      </p:sp>
      <p:pic>
        <p:nvPicPr>
          <p:cNvPr id="24" name="Image 6" descr="preencoded.png">    </p:cNvPr>
          <p:cNvPicPr>
            <a:picLocks noChangeAspect="1"/>
          </p:cNvPicPr>
          <p:nvPr/>
        </p:nvPicPr>
        <p:blipFill>
          <a:blip r:embed="rId7"/>
          <a:stretch>
            <a:fillRect/>
          </a:stretch>
        </p:blipFill>
        <p:spPr>
          <a:xfrm>
            <a:off x="4822031" y="2114550"/>
            <a:ext cx="3893344" cy="2571750"/>
          </a:xfrm>
          <a:prstGeom prst="rect">
            <a:avLst/>
          </a:prstGeom>
        </p:spPr>
      </p:pic>
      <p:sp>
        <p:nvSpPr>
          <p:cNvPr id="25" name="Text 16"/>
          <p:cNvSpPr/>
          <p:nvPr/>
        </p:nvSpPr>
        <p:spPr>
          <a:xfrm>
            <a:off x="285750" y="6236494"/>
            <a:ext cx="1039109" cy="171450"/>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Séminaire IA - Togo</a:t>
            </a:r>
            <a:endParaRPr lang="en-US" sz="837" dirty="0"/>
          </a:p>
        </p:txBody>
      </p:sp>
      <p:sp>
        <p:nvSpPr>
          <p:cNvPr id="26" name="Text 17"/>
          <p:cNvSpPr/>
          <p:nvPr/>
        </p:nvSpPr>
        <p:spPr>
          <a:xfrm>
            <a:off x="8020534" y="6236494"/>
            <a:ext cx="837716" cy="171450"/>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Module 3 - 4/10</a:t>
            </a:r>
            <a:endParaRPr lang="en-US" sz="837"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757988"/>
          </a:xfrm>
          <a:prstGeom prst="rect">
            <a:avLst/>
          </a:prstGeom>
        </p:spPr>
      </p:pic>
      <p:sp>
        <p:nvSpPr>
          <p:cNvPr id="3" name="Text 0"/>
          <p:cNvSpPr/>
          <p:nvPr/>
        </p:nvSpPr>
        <p:spPr>
          <a:xfrm>
            <a:off x="285750" y="142875"/>
            <a:ext cx="8572500" cy="385763"/>
          </a:xfrm>
          <a:prstGeom prst="rect">
            <a:avLst/>
          </a:prstGeom>
          <a:noFill/>
          <a:ln/>
        </p:spPr>
        <p:txBody>
          <a:bodyPr wrap="none" lIns="0" tIns="0" rIns="0" bIns="0" rtlCol="0" anchor="ctr">
            <a:spAutoFit/>
          </a:bodyPr>
          <a:lstStyle/>
          <a:p>
            <a:pPr indent="0" marL="0">
              <a:buNone/>
            </a:pPr>
            <a:r>
              <a:rPr lang="en-US" sz="2025" b="1" dirty="0">
                <a:solidFill>
                  <a:srgbClr val="FFFFFF"/>
                </a:solidFill>
                <a:latin typeface="Noto Sans" pitchFamily="34" charset="0"/>
                <a:ea typeface="Noto Sans" pitchFamily="34" charset="-122"/>
                <a:cs typeface="Noto Sans" pitchFamily="34" charset="-120"/>
              </a:rPr>
              <a:t>Modèles Texte-à-Vidéo</a:t>
            </a:r>
            <a:endParaRPr lang="en-US" sz="2025" dirty="0"/>
          </a:p>
        </p:txBody>
      </p:sp>
      <p:sp>
        <p:nvSpPr>
          <p:cNvPr id="4" name="Shape 1"/>
          <p:cNvSpPr/>
          <p:nvPr/>
        </p:nvSpPr>
        <p:spPr>
          <a:xfrm>
            <a:off x="285750" y="957263"/>
            <a:ext cx="4179094" cy="1764506"/>
          </a:xfrm>
          <a:prstGeom prst="rect">
            <a:avLst/>
          </a:prstGeom>
          <a:solidFill>
            <a:srgbClr val="FFFFFF">
              <a:alpha val="10000"/>
            </a:srgbClr>
          </a:solidFill>
          <a:ln/>
        </p:spPr>
      </p:sp>
      <p:sp>
        <p:nvSpPr>
          <p:cNvPr id="5" name="Text 2"/>
          <p:cNvSpPr/>
          <p:nvPr/>
        </p:nvSpPr>
        <p:spPr>
          <a:xfrm>
            <a:off x="428625" y="1100138"/>
            <a:ext cx="3893344" cy="300038"/>
          </a:xfrm>
          <a:prstGeom prst="rect">
            <a:avLst/>
          </a:prstGeom>
          <a:noFill/>
          <a:ln/>
        </p:spPr>
        <p:txBody>
          <a:bodyPr wrap="none" lIns="0" tIns="0" rIns="0" bIns="0" rtlCol="0" anchor="ctr">
            <a:spAutoFit/>
          </a:bodyPr>
          <a:lstStyle/>
          <a:p>
            <a:pPr indent="0" marL="0">
              <a:buNone/>
            </a:pPr>
            <a:r>
              <a:rPr lang="en-US" sz="1575" dirty="0">
                <a:solidFill>
                  <a:srgbClr val="FF7E00"/>
                </a:solidFill>
                <a:latin typeface="Noto Sans" pitchFamily="34" charset="0"/>
                <a:ea typeface="Noto Sans" pitchFamily="34" charset="-122"/>
                <a:cs typeface="Noto Sans" pitchFamily="34" charset="-120"/>
              </a:rPr>
              <a:t>Définition</a:t>
            </a:r>
            <a:endParaRPr lang="en-US" sz="1575" dirty="0"/>
          </a:p>
        </p:txBody>
      </p:sp>
      <p:sp>
        <p:nvSpPr>
          <p:cNvPr id="6" name="Text 3"/>
          <p:cNvSpPr/>
          <p:nvPr/>
        </p:nvSpPr>
        <p:spPr>
          <a:xfrm>
            <a:off x="428625" y="1507331"/>
            <a:ext cx="3893344" cy="1071563"/>
          </a:xfrm>
          <a:prstGeom prst="rect">
            <a:avLst/>
          </a:prstGeom>
          <a:noFill/>
          <a:ln/>
        </p:spPr>
        <p:txBody>
          <a:bodyPr wrap="squar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Les modèles texte-à-vidéo (T2V) sont des systèmes d'IA qui transforment des descriptions textuelles en séquences vidéo. Cette technologie émergente permet de créer des contenus vidéo à partir de simples instructions écrites.</a:t>
            </a:r>
            <a:endParaRPr lang="en-US" sz="1046" dirty="0"/>
          </a:p>
        </p:txBody>
      </p:sp>
      <p:sp>
        <p:nvSpPr>
          <p:cNvPr id="7" name="Text 4"/>
          <p:cNvSpPr/>
          <p:nvPr/>
        </p:nvSpPr>
        <p:spPr>
          <a:xfrm>
            <a:off x="285750" y="2936081"/>
            <a:ext cx="4179094" cy="300038"/>
          </a:xfrm>
          <a:prstGeom prst="rect">
            <a:avLst/>
          </a:prstGeom>
          <a:noFill/>
          <a:ln/>
        </p:spPr>
        <p:txBody>
          <a:bodyPr wrap="none" lIns="0" tIns="0" rIns="0" bIns="0" rtlCol="0" anchor="ctr">
            <a:spAutoFit/>
          </a:bodyPr>
          <a:lstStyle/>
          <a:p>
            <a:pPr indent="0" marL="0">
              <a:buNone/>
            </a:pPr>
            <a:r>
              <a:rPr lang="en-US" sz="1575" dirty="0">
                <a:solidFill>
                  <a:srgbClr val="FF7E00"/>
                </a:solidFill>
                <a:latin typeface="Noto Sans" pitchFamily="34" charset="0"/>
                <a:ea typeface="Noto Sans" pitchFamily="34" charset="-122"/>
                <a:cs typeface="Noto Sans" pitchFamily="34" charset="-120"/>
              </a:rPr>
              <a:t>Applications principales</a:t>
            </a:r>
            <a:endParaRPr lang="en-US" sz="1575" dirty="0"/>
          </a:p>
        </p:txBody>
      </p:sp>
      <p:pic>
        <p:nvPicPr>
          <p:cNvPr id="8" name="Image 1" descr="preencoded.png">    </p:cNvPr>
          <p:cNvPicPr>
            <a:picLocks noChangeAspect="1"/>
          </p:cNvPicPr>
          <p:nvPr/>
        </p:nvPicPr>
        <p:blipFill>
          <a:blip r:embed="rId2"/>
          <a:stretch>
            <a:fillRect/>
          </a:stretch>
        </p:blipFill>
        <p:spPr>
          <a:xfrm>
            <a:off x="285750" y="3378994"/>
            <a:ext cx="171450" cy="171450"/>
          </a:xfrm>
          <a:prstGeom prst="rect">
            <a:avLst/>
          </a:prstGeom>
        </p:spPr>
      </p:pic>
      <p:sp>
        <p:nvSpPr>
          <p:cNvPr id="9" name="Text 5"/>
          <p:cNvSpPr/>
          <p:nvPr/>
        </p:nvSpPr>
        <p:spPr>
          <a:xfrm>
            <a:off x="564356" y="3378994"/>
            <a:ext cx="752689" cy="214313"/>
          </a:xfrm>
          <a:prstGeom prst="rect">
            <a:avLst/>
          </a:prstGeom>
          <a:noFill/>
          <a:ln/>
        </p:spPr>
        <p:txBody>
          <a:bodyPr wrap="non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Éducation:</a:t>
            </a:r>
            <a:endParaRPr lang="en-US" sz="1046" dirty="0"/>
          </a:p>
        </p:txBody>
      </p:sp>
      <p:sp>
        <p:nvSpPr>
          <p:cNvPr id="10" name="Text 6"/>
          <p:cNvSpPr/>
          <p:nvPr/>
        </p:nvSpPr>
        <p:spPr>
          <a:xfrm>
            <a:off x="1317045" y="3378994"/>
            <a:ext cx="3147799" cy="428625"/>
          </a:xfrm>
          <a:prstGeom prst="rect">
            <a:avLst/>
          </a:prstGeom>
          <a:noFill/>
          <a:ln/>
        </p:spPr>
        <p:txBody>
          <a:bodyPr wrap="squar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Vidéos pédagogiques adaptées au contexte togolais</a:t>
            </a:r>
            <a:endParaRPr lang="en-US" sz="1046" dirty="0"/>
          </a:p>
        </p:txBody>
      </p:sp>
      <p:pic>
        <p:nvPicPr>
          <p:cNvPr id="11" name="Image 2" descr="preencoded.png">    </p:cNvPr>
          <p:cNvPicPr>
            <a:picLocks noChangeAspect="1"/>
          </p:cNvPicPr>
          <p:nvPr/>
        </p:nvPicPr>
        <p:blipFill>
          <a:blip r:embed="rId3"/>
          <a:stretch>
            <a:fillRect/>
          </a:stretch>
        </p:blipFill>
        <p:spPr>
          <a:xfrm>
            <a:off x="285750" y="3914775"/>
            <a:ext cx="182277" cy="171450"/>
          </a:xfrm>
          <a:prstGeom prst="rect">
            <a:avLst/>
          </a:prstGeom>
        </p:spPr>
      </p:pic>
      <p:sp>
        <p:nvSpPr>
          <p:cNvPr id="12" name="Text 7"/>
          <p:cNvSpPr/>
          <p:nvPr/>
        </p:nvSpPr>
        <p:spPr>
          <a:xfrm>
            <a:off x="575183" y="3914775"/>
            <a:ext cx="789552" cy="214313"/>
          </a:xfrm>
          <a:prstGeom prst="rect">
            <a:avLst/>
          </a:prstGeom>
          <a:noFill/>
          <a:ln/>
        </p:spPr>
        <p:txBody>
          <a:bodyPr wrap="non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Marketing:</a:t>
            </a:r>
            <a:endParaRPr lang="en-US" sz="1046" dirty="0"/>
          </a:p>
        </p:txBody>
      </p:sp>
      <p:sp>
        <p:nvSpPr>
          <p:cNvPr id="13" name="Text 8"/>
          <p:cNvSpPr/>
          <p:nvPr/>
        </p:nvSpPr>
        <p:spPr>
          <a:xfrm>
            <a:off x="1364735" y="3914775"/>
            <a:ext cx="3100108" cy="428625"/>
          </a:xfrm>
          <a:prstGeom prst="rect">
            <a:avLst/>
          </a:prstGeom>
          <a:noFill/>
          <a:ln/>
        </p:spPr>
        <p:txBody>
          <a:bodyPr wrap="squar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Publicités et promotions pour entreprises locales</a:t>
            </a:r>
            <a:endParaRPr lang="en-US" sz="1046" dirty="0"/>
          </a:p>
        </p:txBody>
      </p:sp>
      <p:pic>
        <p:nvPicPr>
          <p:cNvPr id="14" name="Image 3" descr="preencoded.png">    </p:cNvPr>
          <p:cNvPicPr>
            <a:picLocks noChangeAspect="1"/>
          </p:cNvPicPr>
          <p:nvPr/>
        </p:nvPicPr>
        <p:blipFill>
          <a:blip r:embed="rId4"/>
          <a:stretch>
            <a:fillRect/>
          </a:stretch>
        </p:blipFill>
        <p:spPr>
          <a:xfrm>
            <a:off x="285750" y="4450556"/>
            <a:ext cx="189114" cy="171450"/>
          </a:xfrm>
          <a:prstGeom prst="rect">
            <a:avLst/>
          </a:prstGeom>
        </p:spPr>
      </p:pic>
      <p:sp>
        <p:nvSpPr>
          <p:cNvPr id="15" name="Text 9"/>
          <p:cNvSpPr/>
          <p:nvPr/>
        </p:nvSpPr>
        <p:spPr>
          <a:xfrm>
            <a:off x="582020" y="4450556"/>
            <a:ext cx="571500" cy="214313"/>
          </a:xfrm>
          <a:prstGeom prst="rect">
            <a:avLst/>
          </a:prstGeom>
          <a:noFill/>
          <a:ln/>
        </p:spPr>
        <p:txBody>
          <a:bodyPr wrap="non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Culture:</a:t>
            </a:r>
            <a:endParaRPr lang="en-US" sz="1046" dirty="0"/>
          </a:p>
        </p:txBody>
      </p:sp>
      <p:sp>
        <p:nvSpPr>
          <p:cNvPr id="16" name="Text 10"/>
          <p:cNvSpPr/>
          <p:nvPr/>
        </p:nvSpPr>
        <p:spPr>
          <a:xfrm>
            <a:off x="1153520" y="4450556"/>
            <a:ext cx="3311323" cy="428625"/>
          </a:xfrm>
          <a:prstGeom prst="rect">
            <a:avLst/>
          </a:prstGeom>
          <a:noFill/>
          <a:ln/>
        </p:spPr>
        <p:txBody>
          <a:bodyPr wrap="squar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Préservation et diffusion du patrimoine culturel togolais</a:t>
            </a:r>
            <a:endParaRPr lang="en-US" sz="1046" dirty="0"/>
          </a:p>
        </p:txBody>
      </p:sp>
      <p:pic>
        <p:nvPicPr>
          <p:cNvPr id="17" name="Image 4" descr="preencoded.png">    </p:cNvPr>
          <p:cNvPicPr>
            <a:picLocks noChangeAspect="1"/>
          </p:cNvPicPr>
          <p:nvPr/>
        </p:nvPicPr>
        <p:blipFill>
          <a:blip r:embed="rId5"/>
          <a:stretch>
            <a:fillRect/>
          </a:stretch>
        </p:blipFill>
        <p:spPr>
          <a:xfrm>
            <a:off x="285750" y="4986338"/>
            <a:ext cx="190565" cy="171450"/>
          </a:xfrm>
          <a:prstGeom prst="rect">
            <a:avLst/>
          </a:prstGeom>
        </p:spPr>
      </p:pic>
      <p:sp>
        <p:nvSpPr>
          <p:cNvPr id="18" name="Text 11"/>
          <p:cNvSpPr/>
          <p:nvPr/>
        </p:nvSpPr>
        <p:spPr>
          <a:xfrm>
            <a:off x="583471" y="4986338"/>
            <a:ext cx="446066" cy="214313"/>
          </a:xfrm>
          <a:prstGeom prst="rect">
            <a:avLst/>
          </a:prstGeom>
          <a:noFill/>
          <a:ln/>
        </p:spPr>
        <p:txBody>
          <a:bodyPr wrap="non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Santé:</a:t>
            </a:r>
            <a:endParaRPr lang="en-US" sz="1046" dirty="0"/>
          </a:p>
        </p:txBody>
      </p:sp>
      <p:sp>
        <p:nvSpPr>
          <p:cNvPr id="19" name="Text 12"/>
          <p:cNvSpPr/>
          <p:nvPr/>
        </p:nvSpPr>
        <p:spPr>
          <a:xfrm>
            <a:off x="1029537" y="4986338"/>
            <a:ext cx="3435307" cy="428625"/>
          </a:xfrm>
          <a:prstGeom prst="rect">
            <a:avLst/>
          </a:prstGeom>
          <a:noFill/>
          <a:ln/>
        </p:spPr>
        <p:txBody>
          <a:bodyPr wrap="squar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Vidéos de sensibilisation sur les pratiques sanitaires</a:t>
            </a:r>
            <a:endParaRPr lang="en-US" sz="1046" dirty="0"/>
          </a:p>
        </p:txBody>
      </p:sp>
      <p:pic>
        <p:nvPicPr>
          <p:cNvPr id="20" name="Image 5" descr="preencoded.png">    </p:cNvPr>
          <p:cNvPicPr>
            <a:picLocks noChangeAspect="1"/>
          </p:cNvPicPr>
          <p:nvPr/>
        </p:nvPicPr>
        <p:blipFill>
          <a:blip r:embed="rId6"/>
          <a:stretch>
            <a:fillRect/>
          </a:stretch>
        </p:blipFill>
        <p:spPr>
          <a:xfrm>
            <a:off x="285750" y="5522119"/>
            <a:ext cx="186770" cy="171450"/>
          </a:xfrm>
          <a:prstGeom prst="rect">
            <a:avLst/>
          </a:prstGeom>
        </p:spPr>
      </p:pic>
      <p:sp>
        <p:nvSpPr>
          <p:cNvPr id="21" name="Text 13"/>
          <p:cNvSpPr/>
          <p:nvPr/>
        </p:nvSpPr>
        <p:spPr>
          <a:xfrm>
            <a:off x="579676" y="5522119"/>
            <a:ext cx="851418" cy="214313"/>
          </a:xfrm>
          <a:prstGeom prst="rect">
            <a:avLst/>
          </a:prstGeom>
          <a:noFill/>
          <a:ln/>
        </p:spPr>
        <p:txBody>
          <a:bodyPr wrap="non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Agriculture:</a:t>
            </a:r>
            <a:endParaRPr lang="en-US" sz="1046" dirty="0"/>
          </a:p>
        </p:txBody>
      </p:sp>
      <p:sp>
        <p:nvSpPr>
          <p:cNvPr id="22" name="Text 14"/>
          <p:cNvSpPr/>
          <p:nvPr/>
        </p:nvSpPr>
        <p:spPr>
          <a:xfrm>
            <a:off x="1431094" y="5522119"/>
            <a:ext cx="3033750" cy="428625"/>
          </a:xfrm>
          <a:prstGeom prst="rect">
            <a:avLst/>
          </a:prstGeom>
          <a:noFill/>
          <a:ln/>
        </p:spPr>
        <p:txBody>
          <a:bodyPr wrap="squar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Démonstrations de techniques agricoles innovantes</a:t>
            </a:r>
            <a:endParaRPr lang="en-US" sz="1046" dirty="0"/>
          </a:p>
        </p:txBody>
      </p:sp>
      <p:sp>
        <p:nvSpPr>
          <p:cNvPr id="23" name="Shape 15"/>
          <p:cNvSpPr/>
          <p:nvPr/>
        </p:nvSpPr>
        <p:spPr>
          <a:xfrm>
            <a:off x="4679156" y="2078831"/>
            <a:ext cx="4179094" cy="2857500"/>
          </a:xfrm>
          <a:prstGeom prst="rect">
            <a:avLst/>
          </a:prstGeom>
          <a:solidFill>
            <a:srgbClr val="FFFFFF">
              <a:alpha val="10000"/>
            </a:srgbClr>
          </a:solidFill>
          <a:ln/>
        </p:spPr>
      </p:sp>
      <p:pic>
        <p:nvPicPr>
          <p:cNvPr id="24" name="Image 6" descr="preencoded.png">    </p:cNvPr>
          <p:cNvPicPr>
            <a:picLocks noChangeAspect="1"/>
          </p:cNvPicPr>
          <p:nvPr/>
        </p:nvPicPr>
        <p:blipFill>
          <a:blip r:embed="rId7"/>
          <a:stretch>
            <a:fillRect/>
          </a:stretch>
        </p:blipFill>
        <p:spPr>
          <a:xfrm>
            <a:off x="4822031" y="2221706"/>
            <a:ext cx="3893344" cy="2571750"/>
          </a:xfrm>
          <a:prstGeom prst="rect">
            <a:avLst/>
          </a:prstGeom>
        </p:spPr>
      </p:pic>
      <p:sp>
        <p:nvSpPr>
          <p:cNvPr id="25" name="Text 16"/>
          <p:cNvSpPr/>
          <p:nvPr/>
        </p:nvSpPr>
        <p:spPr>
          <a:xfrm>
            <a:off x="285750" y="6450806"/>
            <a:ext cx="1039109" cy="171450"/>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Séminaire IA - Togo</a:t>
            </a:r>
            <a:endParaRPr lang="en-US" sz="837" dirty="0"/>
          </a:p>
        </p:txBody>
      </p:sp>
      <p:sp>
        <p:nvSpPr>
          <p:cNvPr id="26" name="Text 17"/>
          <p:cNvSpPr/>
          <p:nvPr/>
        </p:nvSpPr>
        <p:spPr>
          <a:xfrm>
            <a:off x="8020534" y="6450806"/>
            <a:ext cx="837716" cy="171450"/>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Module 3 - 5/10</a:t>
            </a:r>
            <a:endParaRPr lang="en-US" sz="837"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543675"/>
          </a:xfrm>
          <a:prstGeom prst="rect">
            <a:avLst/>
          </a:prstGeom>
        </p:spPr>
      </p:pic>
      <p:sp>
        <p:nvSpPr>
          <p:cNvPr id="3" name="Text 0"/>
          <p:cNvSpPr/>
          <p:nvPr/>
        </p:nvSpPr>
        <p:spPr>
          <a:xfrm>
            <a:off x="285750" y="142875"/>
            <a:ext cx="8572500" cy="385763"/>
          </a:xfrm>
          <a:prstGeom prst="rect">
            <a:avLst/>
          </a:prstGeom>
          <a:noFill/>
          <a:ln/>
        </p:spPr>
        <p:txBody>
          <a:bodyPr wrap="none" lIns="0" tIns="0" rIns="0" bIns="0" rtlCol="0" anchor="ctr">
            <a:spAutoFit/>
          </a:bodyPr>
          <a:lstStyle/>
          <a:p>
            <a:pPr indent="0" marL="0">
              <a:buNone/>
            </a:pPr>
            <a:r>
              <a:rPr lang="en-US" sz="2025" b="1" dirty="0">
                <a:solidFill>
                  <a:srgbClr val="FFFFFF"/>
                </a:solidFill>
                <a:latin typeface="Noto Sans" pitchFamily="34" charset="0"/>
                <a:ea typeface="Noto Sans" pitchFamily="34" charset="-122"/>
                <a:cs typeface="Noto Sans" pitchFamily="34" charset="-120"/>
              </a:rPr>
              <a:t>Modèles Multimodaux</a:t>
            </a:r>
            <a:endParaRPr lang="en-US" sz="2025" dirty="0"/>
          </a:p>
        </p:txBody>
      </p:sp>
      <p:sp>
        <p:nvSpPr>
          <p:cNvPr id="4" name="Shape 1"/>
          <p:cNvSpPr/>
          <p:nvPr/>
        </p:nvSpPr>
        <p:spPr>
          <a:xfrm>
            <a:off x="285750" y="957263"/>
            <a:ext cx="4179094" cy="1764506"/>
          </a:xfrm>
          <a:prstGeom prst="rect">
            <a:avLst/>
          </a:prstGeom>
          <a:solidFill>
            <a:srgbClr val="FFFFFF">
              <a:alpha val="10000"/>
            </a:srgbClr>
          </a:solidFill>
          <a:ln/>
        </p:spPr>
      </p:sp>
      <p:sp>
        <p:nvSpPr>
          <p:cNvPr id="5" name="Text 2"/>
          <p:cNvSpPr/>
          <p:nvPr/>
        </p:nvSpPr>
        <p:spPr>
          <a:xfrm>
            <a:off x="428625" y="1100138"/>
            <a:ext cx="3893344" cy="300038"/>
          </a:xfrm>
          <a:prstGeom prst="rect">
            <a:avLst/>
          </a:prstGeom>
          <a:noFill/>
          <a:ln/>
        </p:spPr>
        <p:txBody>
          <a:bodyPr wrap="none" lIns="0" tIns="0" rIns="0" bIns="0" rtlCol="0" anchor="ctr">
            <a:spAutoFit/>
          </a:bodyPr>
          <a:lstStyle/>
          <a:p>
            <a:pPr indent="0" marL="0">
              <a:buNone/>
            </a:pPr>
            <a:r>
              <a:rPr lang="en-US" sz="1575" dirty="0">
                <a:solidFill>
                  <a:srgbClr val="FF7E00"/>
                </a:solidFill>
                <a:latin typeface="Noto Sans" pitchFamily="34" charset="0"/>
                <a:ea typeface="Noto Sans" pitchFamily="34" charset="-122"/>
                <a:cs typeface="Noto Sans" pitchFamily="34" charset="-120"/>
              </a:rPr>
              <a:t>Définition</a:t>
            </a:r>
            <a:endParaRPr lang="en-US" sz="1575" dirty="0"/>
          </a:p>
        </p:txBody>
      </p:sp>
      <p:sp>
        <p:nvSpPr>
          <p:cNvPr id="6" name="Text 3"/>
          <p:cNvSpPr/>
          <p:nvPr/>
        </p:nvSpPr>
        <p:spPr>
          <a:xfrm>
            <a:off x="428625" y="1507331"/>
            <a:ext cx="3893344" cy="1071563"/>
          </a:xfrm>
          <a:prstGeom prst="rect">
            <a:avLst/>
          </a:prstGeom>
          <a:noFill/>
          <a:ln/>
        </p:spPr>
        <p:txBody>
          <a:bodyPr wrap="squar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Les modèles multimodaux sont des systèmes d'IA capables de traiter et générer simultanément plusieurs types de données (texte, image, audio, vidéo). Ils permettent une compréhension et une génération plus complètes et contextuelles.</a:t>
            </a:r>
            <a:endParaRPr lang="en-US" sz="1046" dirty="0"/>
          </a:p>
        </p:txBody>
      </p:sp>
      <p:sp>
        <p:nvSpPr>
          <p:cNvPr id="7" name="Text 4"/>
          <p:cNvSpPr/>
          <p:nvPr/>
        </p:nvSpPr>
        <p:spPr>
          <a:xfrm>
            <a:off x="285750" y="2936081"/>
            <a:ext cx="4179094" cy="300038"/>
          </a:xfrm>
          <a:prstGeom prst="rect">
            <a:avLst/>
          </a:prstGeom>
          <a:noFill/>
          <a:ln/>
        </p:spPr>
        <p:txBody>
          <a:bodyPr wrap="none" lIns="0" tIns="0" rIns="0" bIns="0" rtlCol="0" anchor="ctr">
            <a:spAutoFit/>
          </a:bodyPr>
          <a:lstStyle/>
          <a:p>
            <a:pPr indent="0" marL="0">
              <a:buNone/>
            </a:pPr>
            <a:r>
              <a:rPr lang="en-US" sz="1575" dirty="0">
                <a:solidFill>
                  <a:srgbClr val="FF7E00"/>
                </a:solidFill>
                <a:latin typeface="Noto Sans" pitchFamily="34" charset="0"/>
                <a:ea typeface="Noto Sans" pitchFamily="34" charset="-122"/>
                <a:cs typeface="Noto Sans" pitchFamily="34" charset="-120"/>
              </a:rPr>
              <a:t>Applications principales</a:t>
            </a:r>
            <a:endParaRPr lang="en-US" sz="1575" dirty="0"/>
          </a:p>
        </p:txBody>
      </p:sp>
      <p:pic>
        <p:nvPicPr>
          <p:cNvPr id="8" name="Image 1" descr="preencoded.png">    </p:cNvPr>
          <p:cNvPicPr>
            <a:picLocks noChangeAspect="1"/>
          </p:cNvPicPr>
          <p:nvPr/>
        </p:nvPicPr>
        <p:blipFill>
          <a:blip r:embed="rId2"/>
          <a:stretch>
            <a:fillRect/>
          </a:stretch>
        </p:blipFill>
        <p:spPr>
          <a:xfrm>
            <a:off x="285750" y="3378994"/>
            <a:ext cx="171450" cy="171450"/>
          </a:xfrm>
          <a:prstGeom prst="rect">
            <a:avLst/>
          </a:prstGeom>
        </p:spPr>
      </p:pic>
      <p:sp>
        <p:nvSpPr>
          <p:cNvPr id="9" name="Text 5"/>
          <p:cNvSpPr/>
          <p:nvPr/>
        </p:nvSpPr>
        <p:spPr>
          <a:xfrm>
            <a:off x="564356" y="3378994"/>
            <a:ext cx="446066" cy="214313"/>
          </a:xfrm>
          <a:prstGeom prst="rect">
            <a:avLst/>
          </a:prstGeom>
          <a:noFill/>
          <a:ln/>
        </p:spPr>
        <p:txBody>
          <a:bodyPr wrap="non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Santé:</a:t>
            </a:r>
            <a:endParaRPr lang="en-US" sz="1046" dirty="0"/>
          </a:p>
        </p:txBody>
      </p:sp>
      <p:sp>
        <p:nvSpPr>
          <p:cNvPr id="10" name="Text 6"/>
          <p:cNvSpPr/>
          <p:nvPr/>
        </p:nvSpPr>
        <p:spPr>
          <a:xfrm>
            <a:off x="1010422" y="3378994"/>
            <a:ext cx="3454422" cy="428625"/>
          </a:xfrm>
          <a:prstGeom prst="rect">
            <a:avLst/>
          </a:prstGeom>
          <a:noFill/>
          <a:ln/>
        </p:spPr>
        <p:txBody>
          <a:bodyPr wrap="squar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Diagnostic combinant images médicales et descriptions textuelles</a:t>
            </a:r>
            <a:endParaRPr lang="en-US" sz="1046" dirty="0"/>
          </a:p>
        </p:txBody>
      </p:sp>
      <p:pic>
        <p:nvPicPr>
          <p:cNvPr id="11" name="Image 2" descr="preencoded.png">    </p:cNvPr>
          <p:cNvPicPr>
            <a:picLocks noChangeAspect="1"/>
          </p:cNvPicPr>
          <p:nvPr/>
        </p:nvPicPr>
        <p:blipFill>
          <a:blip r:embed="rId3"/>
          <a:stretch>
            <a:fillRect/>
          </a:stretch>
        </p:blipFill>
        <p:spPr>
          <a:xfrm>
            <a:off x="285750" y="3914775"/>
            <a:ext cx="214313" cy="171450"/>
          </a:xfrm>
          <a:prstGeom prst="rect">
            <a:avLst/>
          </a:prstGeom>
        </p:spPr>
      </p:pic>
      <p:sp>
        <p:nvSpPr>
          <p:cNvPr id="12" name="Text 7"/>
          <p:cNvSpPr/>
          <p:nvPr/>
        </p:nvSpPr>
        <p:spPr>
          <a:xfrm>
            <a:off x="607219" y="3914775"/>
            <a:ext cx="752689" cy="214313"/>
          </a:xfrm>
          <a:prstGeom prst="rect">
            <a:avLst/>
          </a:prstGeom>
          <a:noFill/>
          <a:ln/>
        </p:spPr>
        <p:txBody>
          <a:bodyPr wrap="non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Éducation:</a:t>
            </a:r>
            <a:endParaRPr lang="en-US" sz="1046" dirty="0"/>
          </a:p>
        </p:txBody>
      </p:sp>
      <p:sp>
        <p:nvSpPr>
          <p:cNvPr id="13" name="Text 8"/>
          <p:cNvSpPr/>
          <p:nvPr/>
        </p:nvSpPr>
        <p:spPr>
          <a:xfrm>
            <a:off x="1359908" y="3914775"/>
            <a:ext cx="2965800" cy="214313"/>
          </a:xfrm>
          <a:prstGeom prst="rect">
            <a:avLst/>
          </a:prstGeom>
          <a:noFill/>
          <a:ln/>
        </p:spPr>
        <p:txBody>
          <a:bodyPr wrap="non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Matériel pédagogique interactif multiformat</a:t>
            </a:r>
            <a:endParaRPr lang="en-US" sz="1046" dirty="0"/>
          </a:p>
        </p:txBody>
      </p:sp>
      <p:pic>
        <p:nvPicPr>
          <p:cNvPr id="14" name="Image 3" descr="preencoded.png">    </p:cNvPr>
          <p:cNvPicPr>
            <a:picLocks noChangeAspect="1"/>
          </p:cNvPicPr>
          <p:nvPr/>
        </p:nvPicPr>
        <p:blipFill>
          <a:blip r:embed="rId4"/>
          <a:stretch>
            <a:fillRect/>
          </a:stretch>
        </p:blipFill>
        <p:spPr>
          <a:xfrm>
            <a:off x="285750" y="4236244"/>
            <a:ext cx="171450" cy="171450"/>
          </a:xfrm>
          <a:prstGeom prst="rect">
            <a:avLst/>
          </a:prstGeom>
        </p:spPr>
      </p:pic>
      <p:sp>
        <p:nvSpPr>
          <p:cNvPr id="15" name="Text 9"/>
          <p:cNvSpPr/>
          <p:nvPr/>
        </p:nvSpPr>
        <p:spPr>
          <a:xfrm>
            <a:off x="564356" y="4236244"/>
            <a:ext cx="923832" cy="214313"/>
          </a:xfrm>
          <a:prstGeom prst="rect">
            <a:avLst/>
          </a:prstGeom>
          <a:noFill/>
          <a:ln/>
        </p:spPr>
        <p:txBody>
          <a:bodyPr wrap="non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Accessibilité:</a:t>
            </a:r>
            <a:endParaRPr lang="en-US" sz="1046" dirty="0"/>
          </a:p>
        </p:txBody>
      </p:sp>
      <p:sp>
        <p:nvSpPr>
          <p:cNvPr id="16" name="Text 10"/>
          <p:cNvSpPr/>
          <p:nvPr/>
        </p:nvSpPr>
        <p:spPr>
          <a:xfrm>
            <a:off x="1488188" y="4236244"/>
            <a:ext cx="2976656" cy="428625"/>
          </a:xfrm>
          <a:prstGeom prst="rect">
            <a:avLst/>
          </a:prstGeom>
          <a:noFill/>
          <a:ln/>
        </p:spPr>
        <p:txBody>
          <a:bodyPr wrap="squar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Conversion entre modalités pour personnes handicapées</a:t>
            </a:r>
            <a:endParaRPr lang="en-US" sz="1046" dirty="0"/>
          </a:p>
        </p:txBody>
      </p:sp>
      <p:pic>
        <p:nvPicPr>
          <p:cNvPr id="17" name="Image 4" descr="preencoded.png">    </p:cNvPr>
          <p:cNvPicPr>
            <a:picLocks noChangeAspect="1"/>
          </p:cNvPicPr>
          <p:nvPr/>
        </p:nvPicPr>
        <p:blipFill>
          <a:blip r:embed="rId5"/>
          <a:stretch>
            <a:fillRect/>
          </a:stretch>
        </p:blipFill>
        <p:spPr>
          <a:xfrm>
            <a:off x="285750" y="4772025"/>
            <a:ext cx="171450" cy="171450"/>
          </a:xfrm>
          <a:prstGeom prst="rect">
            <a:avLst/>
          </a:prstGeom>
        </p:spPr>
      </p:pic>
      <p:sp>
        <p:nvSpPr>
          <p:cNvPr id="18" name="Text 11"/>
          <p:cNvSpPr/>
          <p:nvPr/>
        </p:nvSpPr>
        <p:spPr>
          <a:xfrm>
            <a:off x="564356" y="4772025"/>
            <a:ext cx="1163650" cy="428625"/>
          </a:xfrm>
          <a:prstGeom prst="rect">
            <a:avLst/>
          </a:prstGeom>
          <a:noFill/>
          <a:ln/>
        </p:spPr>
        <p:txBody>
          <a:bodyPr wrap="squar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Applications mobiles:</a:t>
            </a:r>
            <a:endParaRPr lang="en-US" sz="1046" dirty="0"/>
          </a:p>
        </p:txBody>
      </p:sp>
      <p:sp>
        <p:nvSpPr>
          <p:cNvPr id="19" name="Text 12"/>
          <p:cNvSpPr/>
          <p:nvPr/>
        </p:nvSpPr>
        <p:spPr>
          <a:xfrm>
            <a:off x="1728006" y="4772025"/>
            <a:ext cx="2736838" cy="428625"/>
          </a:xfrm>
          <a:prstGeom prst="rect">
            <a:avLst/>
          </a:prstGeom>
          <a:noFill/>
          <a:ln/>
        </p:spPr>
        <p:txBody>
          <a:bodyPr wrap="squar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Interfaces intelligentes adaptées au contexte togolais</a:t>
            </a:r>
            <a:endParaRPr lang="en-US" sz="1046" dirty="0"/>
          </a:p>
        </p:txBody>
      </p:sp>
      <p:pic>
        <p:nvPicPr>
          <p:cNvPr id="20" name="Image 5" descr="preencoded.png">    </p:cNvPr>
          <p:cNvPicPr>
            <a:picLocks noChangeAspect="1"/>
          </p:cNvPicPr>
          <p:nvPr/>
        </p:nvPicPr>
        <p:blipFill>
          <a:blip r:embed="rId6"/>
          <a:stretch>
            <a:fillRect/>
          </a:stretch>
        </p:blipFill>
        <p:spPr>
          <a:xfrm>
            <a:off x="285750" y="5307806"/>
            <a:ext cx="171450" cy="171450"/>
          </a:xfrm>
          <a:prstGeom prst="rect">
            <a:avLst/>
          </a:prstGeom>
        </p:spPr>
      </p:pic>
      <p:sp>
        <p:nvSpPr>
          <p:cNvPr id="21" name="Text 13"/>
          <p:cNvSpPr/>
          <p:nvPr/>
        </p:nvSpPr>
        <p:spPr>
          <a:xfrm>
            <a:off x="564356" y="5307806"/>
            <a:ext cx="1161250" cy="428625"/>
          </a:xfrm>
          <a:prstGeom prst="rect">
            <a:avLst/>
          </a:prstGeom>
          <a:noFill/>
          <a:ln/>
        </p:spPr>
        <p:txBody>
          <a:bodyPr wrap="squar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Analyse de données:</a:t>
            </a:r>
            <a:endParaRPr lang="en-US" sz="1046" dirty="0"/>
          </a:p>
        </p:txBody>
      </p:sp>
      <p:sp>
        <p:nvSpPr>
          <p:cNvPr id="22" name="Text 14"/>
          <p:cNvSpPr/>
          <p:nvPr/>
        </p:nvSpPr>
        <p:spPr>
          <a:xfrm>
            <a:off x="1725606" y="5307806"/>
            <a:ext cx="2739237" cy="428625"/>
          </a:xfrm>
          <a:prstGeom prst="rect">
            <a:avLst/>
          </a:prstGeom>
          <a:noFill/>
          <a:ln/>
        </p:spPr>
        <p:txBody>
          <a:bodyPr wrap="squar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Interprétation de données complexes multiformats</a:t>
            </a:r>
            <a:endParaRPr lang="en-US" sz="1046" dirty="0"/>
          </a:p>
        </p:txBody>
      </p:sp>
      <p:sp>
        <p:nvSpPr>
          <p:cNvPr id="23" name="Shape 15"/>
          <p:cNvSpPr/>
          <p:nvPr/>
        </p:nvSpPr>
        <p:spPr>
          <a:xfrm>
            <a:off x="4679156" y="1971675"/>
            <a:ext cx="4179094" cy="2857500"/>
          </a:xfrm>
          <a:prstGeom prst="rect">
            <a:avLst/>
          </a:prstGeom>
          <a:solidFill>
            <a:srgbClr val="FFFFFF">
              <a:alpha val="10000"/>
            </a:srgbClr>
          </a:solidFill>
          <a:ln/>
        </p:spPr>
      </p:sp>
      <p:sp>
        <p:nvSpPr>
          <p:cNvPr id="24" name="Text 16"/>
          <p:cNvSpPr/>
          <p:nvPr/>
        </p:nvSpPr>
        <p:spPr>
          <a:xfrm>
            <a:off x="285750" y="6236494"/>
            <a:ext cx="1039109" cy="171450"/>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Séminaire IA - Togo</a:t>
            </a:r>
            <a:endParaRPr lang="en-US" sz="837" dirty="0"/>
          </a:p>
        </p:txBody>
      </p:sp>
      <p:sp>
        <p:nvSpPr>
          <p:cNvPr id="25" name="Text 17"/>
          <p:cNvSpPr/>
          <p:nvPr/>
        </p:nvSpPr>
        <p:spPr>
          <a:xfrm>
            <a:off x="8020534" y="6236494"/>
            <a:ext cx="837716" cy="171450"/>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Module 3 - 6/10</a:t>
            </a:r>
            <a:endParaRPr lang="en-US" sz="837"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115050"/>
          </a:xfrm>
          <a:prstGeom prst="rect">
            <a:avLst/>
          </a:prstGeom>
        </p:spPr>
      </p:pic>
      <p:sp>
        <p:nvSpPr>
          <p:cNvPr id="3" name="Text 0"/>
          <p:cNvSpPr/>
          <p:nvPr/>
        </p:nvSpPr>
        <p:spPr>
          <a:xfrm>
            <a:off x="285750" y="142875"/>
            <a:ext cx="8572500" cy="385763"/>
          </a:xfrm>
          <a:prstGeom prst="rect">
            <a:avLst/>
          </a:prstGeom>
          <a:noFill/>
          <a:ln/>
        </p:spPr>
        <p:txBody>
          <a:bodyPr wrap="none" lIns="0" tIns="0" rIns="0" bIns="0" rtlCol="0" anchor="ctr">
            <a:spAutoFit/>
          </a:bodyPr>
          <a:lstStyle/>
          <a:p>
            <a:pPr indent="0" marL="0">
              <a:buNone/>
            </a:pPr>
            <a:r>
              <a:rPr lang="en-US" sz="2025" b="1" dirty="0">
                <a:solidFill>
                  <a:srgbClr val="FFFFFF"/>
                </a:solidFill>
                <a:latin typeface="Noto Sans" pitchFamily="34" charset="0"/>
                <a:ea typeface="Noto Sans" pitchFamily="34" charset="-122"/>
                <a:cs typeface="Noto Sans" pitchFamily="34" charset="-120"/>
              </a:rPr>
              <a:t>Comparaison des Modalités</a:t>
            </a:r>
            <a:endParaRPr lang="en-US" sz="2025" dirty="0"/>
          </a:p>
        </p:txBody>
      </p:sp>
      <p:sp>
        <p:nvSpPr>
          <p:cNvPr id="4" name="Shape 1"/>
          <p:cNvSpPr/>
          <p:nvPr/>
        </p:nvSpPr>
        <p:spPr>
          <a:xfrm>
            <a:off x="285750" y="957263"/>
            <a:ext cx="4179094" cy="1550194"/>
          </a:xfrm>
          <a:prstGeom prst="rect">
            <a:avLst/>
          </a:prstGeom>
          <a:solidFill>
            <a:srgbClr val="FFFFFF">
              <a:alpha val="10000"/>
            </a:srgbClr>
          </a:solidFill>
          <a:ln/>
        </p:spPr>
      </p:sp>
      <p:sp>
        <p:nvSpPr>
          <p:cNvPr id="5" name="Text 2"/>
          <p:cNvSpPr/>
          <p:nvPr/>
        </p:nvSpPr>
        <p:spPr>
          <a:xfrm>
            <a:off x="428625" y="1100138"/>
            <a:ext cx="3893344" cy="300038"/>
          </a:xfrm>
          <a:prstGeom prst="rect">
            <a:avLst/>
          </a:prstGeom>
          <a:noFill/>
          <a:ln/>
        </p:spPr>
        <p:txBody>
          <a:bodyPr wrap="none" lIns="0" tIns="0" rIns="0" bIns="0" rtlCol="0" anchor="ctr">
            <a:spAutoFit/>
          </a:bodyPr>
          <a:lstStyle/>
          <a:p>
            <a:pPr indent="0" marL="0">
              <a:buNone/>
            </a:pPr>
            <a:r>
              <a:rPr lang="en-US" sz="1575" dirty="0">
                <a:solidFill>
                  <a:srgbClr val="FF7E00"/>
                </a:solidFill>
                <a:latin typeface="Noto Sans" pitchFamily="34" charset="0"/>
                <a:ea typeface="Noto Sans" pitchFamily="34" charset="-122"/>
                <a:cs typeface="Noto Sans" pitchFamily="34" charset="-120"/>
              </a:rPr>
              <a:t>Choisir la bonne modalité</a:t>
            </a:r>
            <a:endParaRPr lang="en-US" sz="1575" dirty="0"/>
          </a:p>
        </p:txBody>
      </p:sp>
      <p:sp>
        <p:nvSpPr>
          <p:cNvPr id="6" name="Text 3"/>
          <p:cNvSpPr/>
          <p:nvPr/>
        </p:nvSpPr>
        <p:spPr>
          <a:xfrm>
            <a:off x="428625" y="1507331"/>
            <a:ext cx="3893344" cy="857250"/>
          </a:xfrm>
          <a:prstGeom prst="rect">
            <a:avLst/>
          </a:prstGeom>
          <a:noFill/>
          <a:ln/>
        </p:spPr>
        <p:txBody>
          <a:bodyPr wrap="squar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Le choix de la modalité d'IA dépend du contexte d'utilisation, des ressources disponibles et des objectifs spécifiques. Une compréhension des forces et limites de chaque approche est essentielle pour les projets au Togo.</a:t>
            </a:r>
            <a:endParaRPr lang="en-US" sz="1046" dirty="0"/>
          </a:p>
        </p:txBody>
      </p:sp>
      <p:sp>
        <p:nvSpPr>
          <p:cNvPr id="7" name="Text 4"/>
          <p:cNvSpPr/>
          <p:nvPr/>
        </p:nvSpPr>
        <p:spPr>
          <a:xfrm>
            <a:off x="285750" y="2721769"/>
            <a:ext cx="4179094" cy="300038"/>
          </a:xfrm>
          <a:prstGeom prst="rect">
            <a:avLst/>
          </a:prstGeom>
          <a:noFill/>
          <a:ln/>
        </p:spPr>
        <p:txBody>
          <a:bodyPr wrap="none" lIns="0" tIns="0" rIns="0" bIns="0" rtlCol="0" anchor="ctr">
            <a:spAutoFit/>
          </a:bodyPr>
          <a:lstStyle/>
          <a:p>
            <a:pPr indent="0" marL="0">
              <a:buNone/>
            </a:pPr>
            <a:r>
              <a:rPr lang="en-US" sz="1575" dirty="0">
                <a:solidFill>
                  <a:srgbClr val="FF7E00"/>
                </a:solidFill>
                <a:latin typeface="Noto Sans" pitchFamily="34" charset="0"/>
                <a:ea typeface="Noto Sans" pitchFamily="34" charset="-122"/>
                <a:cs typeface="Noto Sans" pitchFamily="34" charset="-120"/>
              </a:rPr>
              <a:t>Facteurs de décision</a:t>
            </a:r>
            <a:endParaRPr lang="en-US" sz="1575" dirty="0"/>
          </a:p>
        </p:txBody>
      </p:sp>
      <p:pic>
        <p:nvPicPr>
          <p:cNvPr id="8" name="Image 1" descr="preencoded.png">    </p:cNvPr>
          <p:cNvPicPr>
            <a:picLocks noChangeAspect="1"/>
          </p:cNvPicPr>
          <p:nvPr/>
        </p:nvPicPr>
        <p:blipFill>
          <a:blip r:embed="rId2"/>
          <a:stretch>
            <a:fillRect/>
          </a:stretch>
        </p:blipFill>
        <p:spPr>
          <a:xfrm>
            <a:off x="285750" y="3164681"/>
            <a:ext cx="171450" cy="171450"/>
          </a:xfrm>
          <a:prstGeom prst="rect">
            <a:avLst/>
          </a:prstGeom>
        </p:spPr>
      </p:pic>
      <p:sp>
        <p:nvSpPr>
          <p:cNvPr id="9" name="Text 5"/>
          <p:cNvSpPr/>
          <p:nvPr/>
        </p:nvSpPr>
        <p:spPr>
          <a:xfrm>
            <a:off x="564356" y="3164681"/>
            <a:ext cx="1252556" cy="428625"/>
          </a:xfrm>
          <a:prstGeom prst="rect">
            <a:avLst/>
          </a:prstGeom>
          <a:noFill/>
          <a:ln/>
        </p:spPr>
        <p:txBody>
          <a:bodyPr wrap="squar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Objectif du projet:</a:t>
            </a:r>
            <a:endParaRPr lang="en-US" sz="1046" dirty="0"/>
          </a:p>
        </p:txBody>
      </p:sp>
      <p:sp>
        <p:nvSpPr>
          <p:cNvPr id="10" name="Text 6"/>
          <p:cNvSpPr/>
          <p:nvPr/>
        </p:nvSpPr>
        <p:spPr>
          <a:xfrm>
            <a:off x="1816912" y="3164681"/>
            <a:ext cx="2647931" cy="428625"/>
          </a:xfrm>
          <a:prstGeom prst="rect">
            <a:avLst/>
          </a:prstGeom>
          <a:noFill/>
          <a:ln/>
        </p:spPr>
        <p:txBody>
          <a:bodyPr wrap="squar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Déterminer le type de contenu à générer</a:t>
            </a:r>
            <a:endParaRPr lang="en-US" sz="1046" dirty="0"/>
          </a:p>
        </p:txBody>
      </p:sp>
      <p:pic>
        <p:nvPicPr>
          <p:cNvPr id="11" name="Image 2" descr="preencoded.png">    </p:cNvPr>
          <p:cNvPicPr>
            <a:picLocks noChangeAspect="1"/>
          </p:cNvPicPr>
          <p:nvPr/>
        </p:nvPicPr>
        <p:blipFill>
          <a:blip r:embed="rId3"/>
          <a:stretch>
            <a:fillRect/>
          </a:stretch>
        </p:blipFill>
        <p:spPr>
          <a:xfrm>
            <a:off x="285750" y="3700463"/>
            <a:ext cx="179598" cy="171450"/>
          </a:xfrm>
          <a:prstGeom prst="rect">
            <a:avLst/>
          </a:prstGeom>
        </p:spPr>
      </p:pic>
      <p:sp>
        <p:nvSpPr>
          <p:cNvPr id="12" name="Text 7"/>
          <p:cNvSpPr/>
          <p:nvPr/>
        </p:nvSpPr>
        <p:spPr>
          <a:xfrm>
            <a:off x="572505" y="3700463"/>
            <a:ext cx="1061293" cy="214313"/>
          </a:xfrm>
          <a:prstGeom prst="rect">
            <a:avLst/>
          </a:prstGeom>
          <a:noFill/>
          <a:ln/>
        </p:spPr>
        <p:txBody>
          <a:bodyPr wrap="non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Infrastructure:</a:t>
            </a:r>
            <a:endParaRPr lang="en-US" sz="1046" dirty="0"/>
          </a:p>
        </p:txBody>
      </p:sp>
      <p:sp>
        <p:nvSpPr>
          <p:cNvPr id="13" name="Text 8"/>
          <p:cNvSpPr/>
          <p:nvPr/>
        </p:nvSpPr>
        <p:spPr>
          <a:xfrm>
            <a:off x="1633798" y="3700463"/>
            <a:ext cx="2831046" cy="428625"/>
          </a:xfrm>
          <a:prstGeom prst="rect">
            <a:avLst/>
          </a:prstGeom>
          <a:noFill/>
          <a:ln/>
        </p:spPr>
        <p:txBody>
          <a:bodyPr wrap="squar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Considérer les contraintes de connectivité au Togo</a:t>
            </a:r>
            <a:endParaRPr lang="en-US" sz="1046" dirty="0"/>
          </a:p>
        </p:txBody>
      </p:sp>
      <p:pic>
        <p:nvPicPr>
          <p:cNvPr id="14" name="Image 3" descr="preencoded.png">    </p:cNvPr>
          <p:cNvPicPr>
            <a:picLocks noChangeAspect="1"/>
          </p:cNvPicPr>
          <p:nvPr/>
        </p:nvPicPr>
        <p:blipFill>
          <a:blip r:embed="rId4"/>
          <a:stretch>
            <a:fillRect/>
          </a:stretch>
        </p:blipFill>
        <p:spPr>
          <a:xfrm>
            <a:off x="285750" y="4236244"/>
            <a:ext cx="171450" cy="171450"/>
          </a:xfrm>
          <a:prstGeom prst="rect">
            <a:avLst/>
          </a:prstGeom>
        </p:spPr>
      </p:pic>
      <p:sp>
        <p:nvSpPr>
          <p:cNvPr id="15" name="Text 9"/>
          <p:cNvSpPr/>
          <p:nvPr/>
        </p:nvSpPr>
        <p:spPr>
          <a:xfrm>
            <a:off x="564356" y="4236244"/>
            <a:ext cx="557938" cy="214313"/>
          </a:xfrm>
          <a:prstGeom prst="rect">
            <a:avLst/>
          </a:prstGeom>
          <a:noFill/>
          <a:ln/>
        </p:spPr>
        <p:txBody>
          <a:bodyPr wrap="non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Budget:</a:t>
            </a:r>
            <a:endParaRPr lang="en-US" sz="1046" dirty="0"/>
          </a:p>
        </p:txBody>
      </p:sp>
      <p:sp>
        <p:nvSpPr>
          <p:cNvPr id="16" name="Text 10"/>
          <p:cNvSpPr/>
          <p:nvPr/>
        </p:nvSpPr>
        <p:spPr>
          <a:xfrm>
            <a:off x="1122294" y="4236244"/>
            <a:ext cx="3198698" cy="214313"/>
          </a:xfrm>
          <a:prstGeom prst="rect">
            <a:avLst/>
          </a:prstGeom>
          <a:noFill/>
          <a:ln/>
        </p:spPr>
        <p:txBody>
          <a:bodyPr wrap="non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Évaluer les coûts d'utilisation et de déploiement</a:t>
            </a:r>
            <a:endParaRPr lang="en-US" sz="1046" dirty="0"/>
          </a:p>
        </p:txBody>
      </p:sp>
      <p:pic>
        <p:nvPicPr>
          <p:cNvPr id="17" name="Image 4" descr="preencoded.png">    </p:cNvPr>
          <p:cNvPicPr>
            <a:picLocks noChangeAspect="1"/>
          </p:cNvPicPr>
          <p:nvPr/>
        </p:nvPicPr>
        <p:blipFill>
          <a:blip r:embed="rId5"/>
          <a:stretch>
            <a:fillRect/>
          </a:stretch>
        </p:blipFill>
        <p:spPr>
          <a:xfrm>
            <a:off x="285750" y="4557713"/>
            <a:ext cx="198323" cy="171450"/>
          </a:xfrm>
          <a:prstGeom prst="rect">
            <a:avLst/>
          </a:prstGeom>
        </p:spPr>
      </p:pic>
      <p:sp>
        <p:nvSpPr>
          <p:cNvPr id="18" name="Text 11"/>
          <p:cNvSpPr/>
          <p:nvPr/>
        </p:nvSpPr>
        <p:spPr>
          <a:xfrm>
            <a:off x="591229" y="4557713"/>
            <a:ext cx="784696" cy="428625"/>
          </a:xfrm>
          <a:prstGeom prst="rect">
            <a:avLst/>
          </a:prstGeom>
          <a:noFill/>
          <a:ln/>
        </p:spPr>
        <p:txBody>
          <a:bodyPr wrap="squar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Public cible:</a:t>
            </a:r>
            <a:endParaRPr lang="en-US" sz="1046" dirty="0"/>
          </a:p>
        </p:txBody>
      </p:sp>
      <p:sp>
        <p:nvSpPr>
          <p:cNvPr id="19" name="Text 12"/>
          <p:cNvSpPr/>
          <p:nvPr/>
        </p:nvSpPr>
        <p:spPr>
          <a:xfrm>
            <a:off x="1375925" y="4557713"/>
            <a:ext cx="3088918" cy="428625"/>
          </a:xfrm>
          <a:prstGeom prst="rect">
            <a:avLst/>
          </a:prstGeom>
          <a:noFill/>
          <a:ln/>
        </p:spPr>
        <p:txBody>
          <a:bodyPr wrap="squar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Adapter à l'accessibilité et aux préférences locales</a:t>
            </a:r>
            <a:endParaRPr lang="en-US" sz="1046" dirty="0"/>
          </a:p>
        </p:txBody>
      </p:sp>
      <p:pic>
        <p:nvPicPr>
          <p:cNvPr id="20" name="Image 5" descr="preencoded.png">    </p:cNvPr>
          <p:cNvPicPr>
            <a:picLocks noChangeAspect="1"/>
          </p:cNvPicPr>
          <p:nvPr/>
        </p:nvPicPr>
        <p:blipFill>
          <a:blip r:embed="rId6"/>
          <a:stretch>
            <a:fillRect/>
          </a:stretch>
        </p:blipFill>
        <p:spPr>
          <a:xfrm>
            <a:off x="285750" y="5093494"/>
            <a:ext cx="214313" cy="171450"/>
          </a:xfrm>
          <a:prstGeom prst="rect">
            <a:avLst/>
          </a:prstGeom>
        </p:spPr>
      </p:pic>
      <p:sp>
        <p:nvSpPr>
          <p:cNvPr id="21" name="Text 13"/>
          <p:cNvSpPr/>
          <p:nvPr/>
        </p:nvSpPr>
        <p:spPr>
          <a:xfrm>
            <a:off x="607219" y="5093494"/>
            <a:ext cx="641375" cy="214313"/>
          </a:xfrm>
          <a:prstGeom prst="rect">
            <a:avLst/>
          </a:prstGeom>
          <a:noFill/>
          <a:ln/>
        </p:spPr>
        <p:txBody>
          <a:bodyPr wrap="non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Langues:</a:t>
            </a:r>
            <a:endParaRPr lang="en-US" sz="1046" dirty="0"/>
          </a:p>
        </p:txBody>
      </p:sp>
      <p:sp>
        <p:nvSpPr>
          <p:cNvPr id="22" name="Text 14"/>
          <p:cNvSpPr/>
          <p:nvPr/>
        </p:nvSpPr>
        <p:spPr>
          <a:xfrm>
            <a:off x="1248594" y="5093494"/>
            <a:ext cx="2768650" cy="214313"/>
          </a:xfrm>
          <a:prstGeom prst="rect">
            <a:avLst/>
          </a:prstGeom>
          <a:noFill/>
          <a:ln/>
        </p:spPr>
        <p:txBody>
          <a:bodyPr wrap="non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Vérifier le support des langues togolaises</a:t>
            </a:r>
            <a:endParaRPr lang="en-US" sz="1046" dirty="0"/>
          </a:p>
        </p:txBody>
      </p:sp>
      <p:sp>
        <p:nvSpPr>
          <p:cNvPr id="23" name="Shape 15"/>
          <p:cNvSpPr/>
          <p:nvPr/>
        </p:nvSpPr>
        <p:spPr>
          <a:xfrm>
            <a:off x="4679156" y="1757363"/>
            <a:ext cx="4179094" cy="2857500"/>
          </a:xfrm>
          <a:prstGeom prst="rect">
            <a:avLst/>
          </a:prstGeom>
          <a:solidFill>
            <a:srgbClr val="FFFFFF">
              <a:alpha val="10000"/>
            </a:srgbClr>
          </a:solidFill>
          <a:ln/>
        </p:spPr>
      </p:sp>
      <p:pic>
        <p:nvPicPr>
          <p:cNvPr id="24" name="Image 6" descr="preencoded.png">    </p:cNvPr>
          <p:cNvPicPr>
            <a:picLocks noChangeAspect="1"/>
          </p:cNvPicPr>
          <p:nvPr/>
        </p:nvPicPr>
        <p:blipFill>
          <a:blip r:embed="rId7"/>
          <a:stretch>
            <a:fillRect/>
          </a:stretch>
        </p:blipFill>
        <p:spPr>
          <a:xfrm>
            <a:off x="4822031" y="1900238"/>
            <a:ext cx="3893344" cy="2571750"/>
          </a:xfrm>
          <a:prstGeom prst="rect">
            <a:avLst/>
          </a:prstGeom>
        </p:spPr>
      </p:pic>
      <p:sp>
        <p:nvSpPr>
          <p:cNvPr id="25" name="Text 16"/>
          <p:cNvSpPr/>
          <p:nvPr/>
        </p:nvSpPr>
        <p:spPr>
          <a:xfrm>
            <a:off x="285750" y="5807869"/>
            <a:ext cx="1039109" cy="171450"/>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Séminaire IA - Togo</a:t>
            </a:r>
            <a:endParaRPr lang="en-US" sz="837" dirty="0"/>
          </a:p>
        </p:txBody>
      </p:sp>
      <p:sp>
        <p:nvSpPr>
          <p:cNvPr id="26" name="Text 17"/>
          <p:cNvSpPr/>
          <p:nvPr/>
        </p:nvSpPr>
        <p:spPr>
          <a:xfrm>
            <a:off x="8020534" y="5807869"/>
            <a:ext cx="837716" cy="171450"/>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Module 3 - 7/10</a:t>
            </a:r>
            <a:endParaRPr lang="en-US" sz="837"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364956"/>
          </a:xfrm>
          <a:prstGeom prst="rect">
            <a:avLst/>
          </a:prstGeom>
        </p:spPr>
      </p:pic>
      <p:sp>
        <p:nvSpPr>
          <p:cNvPr id="3" name="Text 0"/>
          <p:cNvSpPr/>
          <p:nvPr/>
        </p:nvSpPr>
        <p:spPr>
          <a:xfrm>
            <a:off x="285750" y="142875"/>
            <a:ext cx="8572500" cy="385763"/>
          </a:xfrm>
          <a:prstGeom prst="rect">
            <a:avLst/>
          </a:prstGeom>
          <a:noFill/>
          <a:ln/>
        </p:spPr>
        <p:txBody>
          <a:bodyPr wrap="none" lIns="0" tIns="0" rIns="0" bIns="0" rtlCol="0" anchor="ctr">
            <a:spAutoFit/>
          </a:bodyPr>
          <a:lstStyle/>
          <a:p>
            <a:pPr indent="0" marL="0">
              <a:buNone/>
            </a:pPr>
            <a:r>
              <a:rPr lang="en-US" sz="2025" b="1" dirty="0">
                <a:solidFill>
                  <a:srgbClr val="FFFFFF"/>
                </a:solidFill>
                <a:latin typeface="Noto Sans" pitchFamily="34" charset="0"/>
                <a:ea typeface="Noto Sans" pitchFamily="34" charset="-122"/>
                <a:cs typeface="Noto Sans" pitchFamily="34" charset="-120"/>
              </a:rPr>
              <a:t>Démonstration Pratique</a:t>
            </a:r>
            <a:endParaRPr lang="en-US" sz="2025" dirty="0"/>
          </a:p>
        </p:txBody>
      </p:sp>
      <p:sp>
        <p:nvSpPr>
          <p:cNvPr id="4" name="Shape 1"/>
          <p:cNvSpPr/>
          <p:nvPr/>
        </p:nvSpPr>
        <p:spPr>
          <a:xfrm>
            <a:off x="285750" y="957263"/>
            <a:ext cx="4179094" cy="1550194"/>
          </a:xfrm>
          <a:prstGeom prst="rect">
            <a:avLst/>
          </a:prstGeom>
          <a:solidFill>
            <a:srgbClr val="FFFFFF">
              <a:alpha val="10000"/>
            </a:srgbClr>
          </a:solidFill>
          <a:ln/>
        </p:spPr>
      </p:sp>
      <p:sp>
        <p:nvSpPr>
          <p:cNvPr id="5" name="Text 2"/>
          <p:cNvSpPr/>
          <p:nvPr/>
        </p:nvSpPr>
        <p:spPr>
          <a:xfrm>
            <a:off x="428625" y="1100138"/>
            <a:ext cx="3893344" cy="300038"/>
          </a:xfrm>
          <a:prstGeom prst="rect">
            <a:avLst/>
          </a:prstGeom>
          <a:noFill/>
          <a:ln/>
        </p:spPr>
        <p:txBody>
          <a:bodyPr wrap="none" lIns="0" tIns="0" rIns="0" bIns="0" rtlCol="0" anchor="ctr">
            <a:spAutoFit/>
          </a:bodyPr>
          <a:lstStyle/>
          <a:p>
            <a:pPr indent="0" marL="0">
              <a:buNone/>
            </a:pPr>
            <a:r>
              <a:rPr lang="en-US" sz="1575" dirty="0">
                <a:solidFill>
                  <a:srgbClr val="FF7E00"/>
                </a:solidFill>
                <a:latin typeface="Noto Sans" pitchFamily="34" charset="0"/>
                <a:ea typeface="Noto Sans" pitchFamily="34" charset="-122"/>
                <a:cs typeface="Noto Sans" pitchFamily="34" charset="-120"/>
              </a:rPr>
              <a:t>Explorer les modalités en action</a:t>
            </a:r>
            <a:endParaRPr lang="en-US" sz="1575" dirty="0"/>
          </a:p>
        </p:txBody>
      </p:sp>
      <p:sp>
        <p:nvSpPr>
          <p:cNvPr id="6" name="Text 3"/>
          <p:cNvSpPr/>
          <p:nvPr/>
        </p:nvSpPr>
        <p:spPr>
          <a:xfrm>
            <a:off x="428625" y="1507331"/>
            <a:ext cx="3893344" cy="857250"/>
          </a:xfrm>
          <a:prstGeom prst="rect">
            <a:avLst/>
          </a:prstGeom>
          <a:noFill/>
          <a:ln/>
        </p:spPr>
        <p:txBody>
          <a:bodyPr wrap="squar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Voyons comment les différentes modalités d'IA peuvent être utilisées pour résoudre des problèmes concrets dans le contexte togolais. Ces exemples illustrent l'application pratique des concepts théoriques.</a:t>
            </a:r>
            <a:endParaRPr lang="en-US" sz="1046" dirty="0"/>
          </a:p>
        </p:txBody>
      </p:sp>
      <p:sp>
        <p:nvSpPr>
          <p:cNvPr id="7" name="Text 4"/>
          <p:cNvSpPr/>
          <p:nvPr/>
        </p:nvSpPr>
        <p:spPr>
          <a:xfrm>
            <a:off x="285750" y="2721769"/>
            <a:ext cx="4179094" cy="300038"/>
          </a:xfrm>
          <a:prstGeom prst="rect">
            <a:avLst/>
          </a:prstGeom>
          <a:noFill/>
          <a:ln/>
        </p:spPr>
        <p:txBody>
          <a:bodyPr wrap="none" lIns="0" tIns="0" rIns="0" bIns="0" rtlCol="0" anchor="ctr">
            <a:spAutoFit/>
          </a:bodyPr>
          <a:lstStyle/>
          <a:p>
            <a:pPr indent="0" marL="0">
              <a:buNone/>
            </a:pPr>
            <a:r>
              <a:rPr lang="en-US" sz="1575" dirty="0">
                <a:solidFill>
                  <a:srgbClr val="FF7E00"/>
                </a:solidFill>
                <a:latin typeface="Noto Sans" pitchFamily="34" charset="0"/>
                <a:ea typeface="Noto Sans" pitchFamily="34" charset="-122"/>
                <a:cs typeface="Noto Sans" pitchFamily="34" charset="-120"/>
              </a:rPr>
              <a:t>Cas d'utilisation</a:t>
            </a:r>
            <a:endParaRPr lang="en-US" sz="1575" dirty="0"/>
          </a:p>
        </p:txBody>
      </p:sp>
      <p:pic>
        <p:nvPicPr>
          <p:cNvPr id="8" name="Image 1" descr="preencoded.png">    </p:cNvPr>
          <p:cNvPicPr>
            <a:picLocks noChangeAspect="1"/>
          </p:cNvPicPr>
          <p:nvPr/>
        </p:nvPicPr>
        <p:blipFill>
          <a:blip r:embed="rId2"/>
          <a:stretch>
            <a:fillRect/>
          </a:stretch>
        </p:blipFill>
        <p:spPr>
          <a:xfrm>
            <a:off x="285750" y="3164681"/>
            <a:ext cx="171450" cy="171450"/>
          </a:xfrm>
          <a:prstGeom prst="rect">
            <a:avLst/>
          </a:prstGeom>
        </p:spPr>
      </p:pic>
      <p:sp>
        <p:nvSpPr>
          <p:cNvPr id="9" name="Text 5"/>
          <p:cNvSpPr/>
          <p:nvPr/>
        </p:nvSpPr>
        <p:spPr>
          <a:xfrm>
            <a:off x="564356" y="3164681"/>
            <a:ext cx="851418" cy="214313"/>
          </a:xfrm>
          <a:prstGeom prst="rect">
            <a:avLst/>
          </a:prstGeom>
          <a:noFill/>
          <a:ln/>
        </p:spPr>
        <p:txBody>
          <a:bodyPr wrap="non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Agriculture:</a:t>
            </a:r>
            <a:endParaRPr lang="en-US" sz="1046" dirty="0"/>
          </a:p>
        </p:txBody>
      </p:sp>
      <p:sp>
        <p:nvSpPr>
          <p:cNvPr id="10" name="Text 6"/>
          <p:cNvSpPr/>
          <p:nvPr/>
        </p:nvSpPr>
        <p:spPr>
          <a:xfrm>
            <a:off x="1415774" y="3164681"/>
            <a:ext cx="3049070" cy="428625"/>
          </a:xfrm>
          <a:prstGeom prst="rect">
            <a:avLst/>
          </a:prstGeom>
          <a:noFill/>
          <a:ln/>
        </p:spPr>
        <p:txBody>
          <a:bodyPr wrap="squar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Conseils agricoles adaptés aux conditions locales</a:t>
            </a:r>
            <a:endParaRPr lang="en-US" sz="1046" dirty="0"/>
          </a:p>
        </p:txBody>
      </p:sp>
      <p:pic>
        <p:nvPicPr>
          <p:cNvPr id="11" name="Image 2" descr="preencoded.png">    </p:cNvPr>
          <p:cNvPicPr>
            <a:picLocks noChangeAspect="1"/>
          </p:cNvPicPr>
          <p:nvPr/>
        </p:nvPicPr>
        <p:blipFill>
          <a:blip r:embed="rId3"/>
          <a:stretch>
            <a:fillRect/>
          </a:stretch>
        </p:blipFill>
        <p:spPr>
          <a:xfrm>
            <a:off x="285750" y="3700463"/>
            <a:ext cx="214313" cy="171450"/>
          </a:xfrm>
          <a:prstGeom prst="rect">
            <a:avLst/>
          </a:prstGeom>
        </p:spPr>
      </p:pic>
      <p:sp>
        <p:nvSpPr>
          <p:cNvPr id="12" name="Text 7"/>
          <p:cNvSpPr/>
          <p:nvPr/>
        </p:nvSpPr>
        <p:spPr>
          <a:xfrm>
            <a:off x="607219" y="3700463"/>
            <a:ext cx="752689" cy="214313"/>
          </a:xfrm>
          <a:prstGeom prst="rect">
            <a:avLst/>
          </a:prstGeom>
          <a:noFill/>
          <a:ln/>
        </p:spPr>
        <p:txBody>
          <a:bodyPr wrap="non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Éducation:</a:t>
            </a:r>
            <a:endParaRPr lang="en-US" sz="1046" dirty="0"/>
          </a:p>
        </p:txBody>
      </p:sp>
      <p:sp>
        <p:nvSpPr>
          <p:cNvPr id="13" name="Text 8"/>
          <p:cNvSpPr/>
          <p:nvPr/>
        </p:nvSpPr>
        <p:spPr>
          <a:xfrm>
            <a:off x="1359908" y="3700463"/>
            <a:ext cx="2287730" cy="214313"/>
          </a:xfrm>
          <a:prstGeom prst="rect">
            <a:avLst/>
          </a:prstGeom>
          <a:noFill/>
          <a:ln/>
        </p:spPr>
        <p:txBody>
          <a:bodyPr wrap="non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Matériel pédagogique multilingue</a:t>
            </a:r>
            <a:endParaRPr lang="en-US" sz="1046" dirty="0"/>
          </a:p>
        </p:txBody>
      </p:sp>
      <p:pic>
        <p:nvPicPr>
          <p:cNvPr id="14" name="Image 3" descr="preencoded.png">    </p:cNvPr>
          <p:cNvPicPr>
            <a:picLocks noChangeAspect="1"/>
          </p:cNvPicPr>
          <p:nvPr/>
        </p:nvPicPr>
        <p:blipFill>
          <a:blip r:embed="rId4"/>
          <a:stretch>
            <a:fillRect/>
          </a:stretch>
        </p:blipFill>
        <p:spPr>
          <a:xfrm>
            <a:off x="285750" y="4021931"/>
            <a:ext cx="214313" cy="171450"/>
          </a:xfrm>
          <a:prstGeom prst="rect">
            <a:avLst/>
          </a:prstGeom>
        </p:spPr>
      </p:pic>
      <p:sp>
        <p:nvSpPr>
          <p:cNvPr id="15" name="Text 9"/>
          <p:cNvSpPr/>
          <p:nvPr/>
        </p:nvSpPr>
        <p:spPr>
          <a:xfrm>
            <a:off x="607219" y="4021931"/>
            <a:ext cx="446066" cy="214313"/>
          </a:xfrm>
          <a:prstGeom prst="rect">
            <a:avLst/>
          </a:prstGeom>
          <a:noFill/>
          <a:ln/>
        </p:spPr>
        <p:txBody>
          <a:bodyPr wrap="non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Santé:</a:t>
            </a:r>
            <a:endParaRPr lang="en-US" sz="1046" dirty="0"/>
          </a:p>
        </p:txBody>
      </p:sp>
      <p:sp>
        <p:nvSpPr>
          <p:cNvPr id="16" name="Text 10"/>
          <p:cNvSpPr/>
          <p:nvPr/>
        </p:nvSpPr>
        <p:spPr>
          <a:xfrm>
            <a:off x="1053285" y="4021931"/>
            <a:ext cx="2779086" cy="214313"/>
          </a:xfrm>
          <a:prstGeom prst="rect">
            <a:avLst/>
          </a:prstGeom>
          <a:noFill/>
          <a:ln/>
        </p:spPr>
        <p:txBody>
          <a:bodyPr wrap="non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Assistance au diagnostic en zones rurales</a:t>
            </a:r>
            <a:endParaRPr lang="en-US" sz="1046" dirty="0"/>
          </a:p>
        </p:txBody>
      </p:sp>
      <p:pic>
        <p:nvPicPr>
          <p:cNvPr id="17" name="Image 4" descr="preencoded.png">    </p:cNvPr>
          <p:cNvPicPr>
            <a:picLocks noChangeAspect="1"/>
          </p:cNvPicPr>
          <p:nvPr/>
        </p:nvPicPr>
        <p:blipFill>
          <a:blip r:embed="rId5"/>
          <a:stretch>
            <a:fillRect/>
          </a:stretch>
        </p:blipFill>
        <p:spPr>
          <a:xfrm>
            <a:off x="285750" y="4343400"/>
            <a:ext cx="171450" cy="171450"/>
          </a:xfrm>
          <a:prstGeom prst="rect">
            <a:avLst/>
          </a:prstGeom>
        </p:spPr>
      </p:pic>
      <p:sp>
        <p:nvSpPr>
          <p:cNvPr id="18" name="Text 11"/>
          <p:cNvSpPr/>
          <p:nvPr/>
        </p:nvSpPr>
        <p:spPr>
          <a:xfrm>
            <a:off x="564356" y="4343400"/>
            <a:ext cx="571500" cy="214313"/>
          </a:xfrm>
          <a:prstGeom prst="rect">
            <a:avLst/>
          </a:prstGeom>
          <a:noFill/>
          <a:ln/>
        </p:spPr>
        <p:txBody>
          <a:bodyPr wrap="non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Culture:</a:t>
            </a:r>
            <a:endParaRPr lang="en-US" sz="1046" dirty="0"/>
          </a:p>
        </p:txBody>
      </p:sp>
      <p:sp>
        <p:nvSpPr>
          <p:cNvPr id="19" name="Text 12"/>
          <p:cNvSpPr/>
          <p:nvPr/>
        </p:nvSpPr>
        <p:spPr>
          <a:xfrm>
            <a:off x="1135856" y="4343400"/>
            <a:ext cx="2539464" cy="214313"/>
          </a:xfrm>
          <a:prstGeom prst="rect">
            <a:avLst/>
          </a:prstGeom>
          <a:noFill/>
          <a:ln/>
        </p:spPr>
        <p:txBody>
          <a:bodyPr wrap="non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Préservation des langues et traditions</a:t>
            </a:r>
            <a:endParaRPr lang="en-US" sz="1046" dirty="0"/>
          </a:p>
        </p:txBody>
      </p:sp>
      <p:sp>
        <p:nvSpPr>
          <p:cNvPr id="20" name="Shape 13"/>
          <p:cNvSpPr/>
          <p:nvPr/>
        </p:nvSpPr>
        <p:spPr>
          <a:xfrm>
            <a:off x="4679156" y="1382316"/>
            <a:ext cx="4179094" cy="2857500"/>
          </a:xfrm>
          <a:prstGeom prst="rect">
            <a:avLst/>
          </a:prstGeom>
          <a:solidFill>
            <a:srgbClr val="FFFFFF">
              <a:alpha val="10000"/>
            </a:srgbClr>
          </a:solidFill>
          <a:ln/>
        </p:spPr>
      </p:sp>
      <p:sp>
        <p:nvSpPr>
          <p:cNvPr id="21" name="Shape 14"/>
          <p:cNvSpPr/>
          <p:nvPr/>
        </p:nvSpPr>
        <p:spPr>
          <a:xfrm>
            <a:off x="4822031" y="1525191"/>
            <a:ext cx="576439" cy="328613"/>
          </a:xfrm>
          <a:prstGeom prst="rect">
            <a:avLst/>
          </a:prstGeom>
          <a:solidFill>
            <a:srgbClr val="FF7E00">
              <a:alpha val="30000"/>
            </a:srgbClr>
          </a:solidFill>
          <a:ln/>
        </p:spPr>
      </p:sp>
      <p:sp>
        <p:nvSpPr>
          <p:cNvPr id="22" name="Shape 15"/>
          <p:cNvSpPr/>
          <p:nvPr/>
        </p:nvSpPr>
        <p:spPr>
          <a:xfrm>
            <a:off x="4822031" y="1839516"/>
            <a:ext cx="576439" cy="14288"/>
          </a:xfrm>
          <a:prstGeom prst="rect">
            <a:avLst/>
          </a:prstGeom>
          <a:solidFill>
            <a:srgbClr val="FF7E00"/>
          </a:solidFill>
          <a:ln/>
        </p:spPr>
      </p:sp>
      <p:sp>
        <p:nvSpPr>
          <p:cNvPr id="23" name="Text 16"/>
          <p:cNvSpPr/>
          <p:nvPr/>
        </p:nvSpPr>
        <p:spPr>
          <a:xfrm>
            <a:off x="4822031" y="1525191"/>
            <a:ext cx="576439" cy="328613"/>
          </a:xfrm>
          <a:prstGeom prst="rect">
            <a:avLst/>
          </a:prstGeom>
          <a:noFill/>
          <a:ln/>
        </p:spPr>
        <p:txBody>
          <a:bodyPr wrap="square" lIns="170053" tIns="85090" rIns="170053" bIns="85090" rtlCol="0" anchor="ctr">
            <a:spAutoFit/>
          </a:bodyPr>
          <a:lstStyle/>
          <a:p>
            <a:pPr indent="0" marL="0">
              <a:buNone/>
            </a:pPr>
            <a:r>
              <a:rPr lang="en-US" sz="837" b="1" dirty="0">
                <a:solidFill>
                  <a:srgbClr val="FFFFFF"/>
                </a:solidFill>
                <a:latin typeface="Noto Sans" pitchFamily="34" charset="0"/>
                <a:ea typeface="Noto Sans" pitchFamily="34" charset="-122"/>
                <a:cs typeface="Noto Sans" pitchFamily="34" charset="-120"/>
              </a:rPr>
              <a:t>Texte</a:t>
            </a:r>
            <a:endParaRPr lang="en-US" sz="837" dirty="0"/>
          </a:p>
        </p:txBody>
      </p:sp>
      <p:sp>
        <p:nvSpPr>
          <p:cNvPr id="24" name="Shape 17"/>
          <p:cNvSpPr/>
          <p:nvPr/>
        </p:nvSpPr>
        <p:spPr>
          <a:xfrm>
            <a:off x="5434189" y="1525191"/>
            <a:ext cx="636547" cy="314325"/>
          </a:xfrm>
          <a:prstGeom prst="rect">
            <a:avLst/>
          </a:prstGeom>
          <a:solidFill>
            <a:srgbClr val="FFFFFF">
              <a:alpha val="10000"/>
            </a:srgbClr>
          </a:solidFill>
          <a:ln/>
        </p:spPr>
      </p:sp>
      <p:sp>
        <p:nvSpPr>
          <p:cNvPr id="25" name="Text 18"/>
          <p:cNvSpPr/>
          <p:nvPr/>
        </p:nvSpPr>
        <p:spPr>
          <a:xfrm>
            <a:off x="5434189" y="1525191"/>
            <a:ext cx="636547" cy="314325"/>
          </a:xfrm>
          <a:prstGeom prst="rect">
            <a:avLst/>
          </a:prstGeom>
          <a:noFill/>
          <a:ln/>
        </p:spPr>
        <p:txBody>
          <a:bodyPr wrap="square" lIns="170053" tIns="85090" rIns="170053" bIns="85090" rtlCol="0" anchor="ctr">
            <a:spAutoFit/>
          </a:bodyPr>
          <a:lstStyle/>
          <a:p>
            <a:pPr indent="0" marL="0">
              <a:buNone/>
            </a:pPr>
            <a:r>
              <a:rPr lang="en-US" sz="837" b="1" dirty="0">
                <a:solidFill>
                  <a:srgbClr val="FFFFFF"/>
                </a:solidFill>
                <a:latin typeface="Noto Sans" pitchFamily="34" charset="0"/>
                <a:ea typeface="Noto Sans" pitchFamily="34" charset="-122"/>
                <a:cs typeface="Noto Sans" pitchFamily="34" charset="-120"/>
              </a:rPr>
              <a:t>Image</a:t>
            </a:r>
            <a:endParaRPr lang="en-US" sz="837" dirty="0"/>
          </a:p>
        </p:txBody>
      </p:sp>
      <p:sp>
        <p:nvSpPr>
          <p:cNvPr id="26" name="Shape 19"/>
          <p:cNvSpPr/>
          <p:nvPr/>
        </p:nvSpPr>
        <p:spPr>
          <a:xfrm>
            <a:off x="6106455" y="1525191"/>
            <a:ext cx="604093" cy="314325"/>
          </a:xfrm>
          <a:prstGeom prst="rect">
            <a:avLst/>
          </a:prstGeom>
          <a:solidFill>
            <a:srgbClr val="FFFFFF">
              <a:alpha val="10000"/>
            </a:srgbClr>
          </a:solidFill>
          <a:ln/>
        </p:spPr>
      </p:sp>
      <p:sp>
        <p:nvSpPr>
          <p:cNvPr id="27" name="Text 20"/>
          <p:cNvSpPr/>
          <p:nvPr/>
        </p:nvSpPr>
        <p:spPr>
          <a:xfrm>
            <a:off x="6106455" y="1525191"/>
            <a:ext cx="604093" cy="314325"/>
          </a:xfrm>
          <a:prstGeom prst="rect">
            <a:avLst/>
          </a:prstGeom>
          <a:noFill/>
          <a:ln/>
        </p:spPr>
        <p:txBody>
          <a:bodyPr wrap="square" lIns="170053" tIns="85090" rIns="170053" bIns="85090" rtlCol="0" anchor="ctr">
            <a:spAutoFit/>
          </a:bodyPr>
          <a:lstStyle/>
          <a:p>
            <a:pPr indent="0" marL="0">
              <a:buNone/>
            </a:pPr>
            <a:r>
              <a:rPr lang="en-US" sz="837" b="1" dirty="0">
                <a:solidFill>
                  <a:srgbClr val="FFFFFF"/>
                </a:solidFill>
                <a:latin typeface="Noto Sans" pitchFamily="34" charset="0"/>
                <a:ea typeface="Noto Sans" pitchFamily="34" charset="-122"/>
                <a:cs typeface="Noto Sans" pitchFamily="34" charset="-120"/>
              </a:rPr>
              <a:t>Audio</a:t>
            </a:r>
            <a:endParaRPr lang="en-US" sz="837" dirty="0"/>
          </a:p>
        </p:txBody>
      </p:sp>
      <p:sp>
        <p:nvSpPr>
          <p:cNvPr id="28" name="Shape 21"/>
          <p:cNvSpPr/>
          <p:nvPr/>
        </p:nvSpPr>
        <p:spPr>
          <a:xfrm>
            <a:off x="6746267" y="1525191"/>
            <a:ext cx="914288" cy="314325"/>
          </a:xfrm>
          <a:prstGeom prst="rect">
            <a:avLst/>
          </a:prstGeom>
          <a:solidFill>
            <a:srgbClr val="FFFFFF">
              <a:alpha val="10000"/>
            </a:srgbClr>
          </a:solidFill>
          <a:ln/>
        </p:spPr>
      </p:sp>
      <p:sp>
        <p:nvSpPr>
          <p:cNvPr id="29" name="Text 22"/>
          <p:cNvSpPr/>
          <p:nvPr/>
        </p:nvSpPr>
        <p:spPr>
          <a:xfrm>
            <a:off x="6746267" y="1525191"/>
            <a:ext cx="914288" cy="314325"/>
          </a:xfrm>
          <a:prstGeom prst="rect">
            <a:avLst/>
          </a:prstGeom>
          <a:noFill/>
          <a:ln/>
        </p:spPr>
        <p:txBody>
          <a:bodyPr wrap="square" lIns="170053" tIns="85090" rIns="170053" bIns="85090" rtlCol="0" anchor="ctr">
            <a:spAutoFit/>
          </a:bodyPr>
          <a:lstStyle/>
          <a:p>
            <a:pPr indent="0" marL="0">
              <a:buNone/>
            </a:pPr>
            <a:r>
              <a:rPr lang="en-US" sz="837" b="1" dirty="0">
                <a:solidFill>
                  <a:srgbClr val="FFFFFF"/>
                </a:solidFill>
                <a:latin typeface="Noto Sans" pitchFamily="34" charset="0"/>
                <a:ea typeface="Noto Sans" pitchFamily="34" charset="-122"/>
                <a:cs typeface="Noto Sans" pitchFamily="34" charset="-120"/>
              </a:rPr>
              <a:t>Multimodal</a:t>
            </a:r>
            <a:endParaRPr lang="en-US" sz="837" dirty="0"/>
          </a:p>
        </p:txBody>
      </p:sp>
      <p:sp>
        <p:nvSpPr>
          <p:cNvPr id="30" name="Shape 23"/>
          <p:cNvSpPr/>
          <p:nvPr/>
        </p:nvSpPr>
        <p:spPr>
          <a:xfrm>
            <a:off x="4822031" y="1946672"/>
            <a:ext cx="3893344" cy="2357438"/>
          </a:xfrm>
          <a:prstGeom prst="rect">
            <a:avLst/>
          </a:prstGeom>
          <a:solidFill>
            <a:srgbClr val="FFFFFF">
              <a:alpha val="5000"/>
            </a:srgbClr>
          </a:solidFill>
          <a:ln/>
        </p:spPr>
      </p:sp>
      <p:sp>
        <p:nvSpPr>
          <p:cNvPr id="31" name="Text 24"/>
          <p:cNvSpPr/>
          <p:nvPr/>
        </p:nvSpPr>
        <p:spPr>
          <a:xfrm>
            <a:off x="4929188" y="2053828"/>
            <a:ext cx="3679031" cy="171450"/>
          </a:xfrm>
          <a:prstGeom prst="rect">
            <a:avLst/>
          </a:prstGeom>
          <a:noFill/>
          <a:ln/>
        </p:spPr>
        <p:txBody>
          <a:bodyPr wrap="none" lIns="0" tIns="0" rIns="0" bIns="0" rtlCol="0" anchor="ctr">
            <a:spAutoFit/>
          </a:bodyPr>
          <a:lstStyle/>
          <a:p>
            <a:pPr indent="0" marL="0">
              <a:buNone/>
            </a:pPr>
            <a:r>
              <a:rPr lang="en-US" sz="837" dirty="0">
                <a:solidFill>
                  <a:srgbClr val="FFFFFF">
                    <a:alpha val="80000"/>
                  </a:srgbClr>
                </a:solidFill>
                <a:latin typeface="Noto Sans" pitchFamily="34" charset="0"/>
                <a:ea typeface="Noto Sans" pitchFamily="34" charset="-122"/>
                <a:cs typeface="Noto Sans" pitchFamily="34" charset="-120"/>
              </a:rPr>
              <a:t>Prompt:</a:t>
            </a:r>
            <a:endParaRPr lang="en-US" sz="837" dirty="0"/>
          </a:p>
        </p:txBody>
      </p:sp>
      <p:sp>
        <p:nvSpPr>
          <p:cNvPr id="32" name="Shape 25"/>
          <p:cNvSpPr/>
          <p:nvPr/>
        </p:nvSpPr>
        <p:spPr>
          <a:xfrm>
            <a:off x="4929188" y="2260997"/>
            <a:ext cx="3679031" cy="442913"/>
          </a:xfrm>
          <a:prstGeom prst="rect">
            <a:avLst/>
          </a:prstGeom>
          <a:solidFill>
            <a:srgbClr val="000000">
              <a:alpha val="20000"/>
            </a:srgbClr>
          </a:solidFill>
          <a:ln/>
        </p:spPr>
      </p:sp>
      <p:sp>
        <p:nvSpPr>
          <p:cNvPr id="33" name="Text 26"/>
          <p:cNvSpPr/>
          <p:nvPr/>
        </p:nvSpPr>
        <p:spPr>
          <a:xfrm>
            <a:off x="4929188" y="2260997"/>
            <a:ext cx="3679031" cy="442913"/>
          </a:xfrm>
          <a:prstGeom prst="rect">
            <a:avLst/>
          </a:prstGeom>
          <a:noFill/>
          <a:ln/>
        </p:spPr>
        <p:txBody>
          <a:bodyPr wrap="square" lIns="85090" tIns="85090" rIns="85090" bIns="85090" rtlCol="0" anchor="ctr">
            <a:spAutoFit/>
          </a:bodyPr>
          <a:lstStyle/>
          <a:p>
            <a:pPr indent="0" marL="0">
              <a:buNone/>
            </a:pPr>
            <a:r>
              <a:rPr lang="en-US" sz="732" dirty="0">
                <a:solidFill>
                  <a:srgbClr val="68D391"/>
                </a:solidFill>
                <a:latin typeface="Noto Sans" pitchFamily="34" charset="0"/>
                <a:ea typeface="Noto Sans" pitchFamily="34" charset="-122"/>
                <a:cs typeface="Noto Sans" pitchFamily="34" charset="-120"/>
              </a:rPr>
              <a:t>Générer un guide court sur la culture du maïs adapté aux conditions climatiques du nord du Togo, en français simple.</a:t>
            </a:r>
            <a:endParaRPr lang="en-US" sz="732" dirty="0"/>
          </a:p>
        </p:txBody>
      </p:sp>
      <p:sp>
        <p:nvSpPr>
          <p:cNvPr id="34" name="Text 27"/>
          <p:cNvSpPr/>
          <p:nvPr/>
        </p:nvSpPr>
        <p:spPr>
          <a:xfrm>
            <a:off x="4929188" y="2811066"/>
            <a:ext cx="3679031" cy="171450"/>
          </a:xfrm>
          <a:prstGeom prst="rect">
            <a:avLst/>
          </a:prstGeom>
          <a:noFill/>
          <a:ln/>
        </p:spPr>
        <p:txBody>
          <a:bodyPr wrap="none" lIns="0" tIns="0" rIns="0" bIns="0" rtlCol="0" anchor="ctr">
            <a:spAutoFit/>
          </a:bodyPr>
          <a:lstStyle/>
          <a:p>
            <a:pPr indent="0" marL="0">
              <a:buNone/>
            </a:pPr>
            <a:r>
              <a:rPr lang="en-US" sz="837" dirty="0">
                <a:solidFill>
                  <a:srgbClr val="FFFFFF">
                    <a:alpha val="80000"/>
                  </a:srgbClr>
                </a:solidFill>
                <a:latin typeface="Noto Sans" pitchFamily="34" charset="0"/>
                <a:ea typeface="Noto Sans" pitchFamily="34" charset="-122"/>
                <a:cs typeface="Noto Sans" pitchFamily="34" charset="-120"/>
              </a:rPr>
              <a:t>Résultat:</a:t>
            </a:r>
            <a:endParaRPr lang="en-US" sz="837" dirty="0"/>
          </a:p>
        </p:txBody>
      </p:sp>
      <p:sp>
        <p:nvSpPr>
          <p:cNvPr id="35" name="Shape 28"/>
          <p:cNvSpPr/>
          <p:nvPr/>
        </p:nvSpPr>
        <p:spPr>
          <a:xfrm>
            <a:off x="4929188" y="3018234"/>
            <a:ext cx="3679031" cy="1071563"/>
          </a:xfrm>
          <a:prstGeom prst="rect">
            <a:avLst/>
          </a:prstGeom>
          <a:solidFill>
            <a:srgbClr val="000000">
              <a:alpha val="20000"/>
            </a:srgbClr>
          </a:solidFill>
          <a:ln/>
        </p:spPr>
      </p:sp>
      <p:sp>
        <p:nvSpPr>
          <p:cNvPr id="36" name="Text 29"/>
          <p:cNvSpPr/>
          <p:nvPr/>
        </p:nvSpPr>
        <p:spPr>
          <a:xfrm>
            <a:off x="5000625" y="3096816"/>
            <a:ext cx="2658173" cy="155377"/>
          </a:xfrm>
          <a:prstGeom prst="rect">
            <a:avLst/>
          </a:prstGeom>
          <a:noFill/>
          <a:ln/>
        </p:spPr>
        <p:txBody>
          <a:bodyPr wrap="none" lIns="0" tIns="0" rIns="0" bIns="0" rtlCol="0" anchor="ctr">
            <a:spAutoFit/>
          </a:bodyPr>
          <a:lstStyle/>
          <a:p>
            <a:pPr indent="0" marL="0">
              <a:buNone/>
            </a:pPr>
            <a:r>
              <a:rPr lang="en-US" sz="837" b="1" dirty="0">
                <a:solidFill>
                  <a:srgbClr val="FFFFFF"/>
                </a:solidFill>
                <a:latin typeface="Noto Sans" pitchFamily="34" charset="0"/>
                <a:ea typeface="Noto Sans" pitchFamily="34" charset="-122"/>
                <a:cs typeface="Noto Sans" pitchFamily="34" charset="-120"/>
              </a:rPr>
              <a:t>Guide de Culture du Maïs pour le Nord du Togo</a:t>
            </a:r>
            <a:endParaRPr lang="en-US" sz="837" dirty="0"/>
          </a:p>
        </p:txBody>
      </p:sp>
      <p:sp>
        <p:nvSpPr>
          <p:cNvPr id="37" name="Text 30"/>
          <p:cNvSpPr/>
          <p:nvPr/>
        </p:nvSpPr>
        <p:spPr>
          <a:xfrm>
            <a:off x="5000625" y="3268266"/>
            <a:ext cx="125741" cy="155377"/>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1. </a:t>
            </a:r>
            <a:endParaRPr lang="en-US" sz="837" dirty="0"/>
          </a:p>
        </p:txBody>
      </p:sp>
      <p:sp>
        <p:nvSpPr>
          <p:cNvPr id="38" name="Text 31"/>
          <p:cNvSpPr/>
          <p:nvPr/>
        </p:nvSpPr>
        <p:spPr>
          <a:xfrm>
            <a:off x="5126366" y="3268266"/>
            <a:ext cx="1081162" cy="155377"/>
          </a:xfrm>
          <a:prstGeom prst="rect">
            <a:avLst/>
          </a:prstGeom>
          <a:noFill/>
          <a:ln/>
        </p:spPr>
        <p:txBody>
          <a:bodyPr wrap="none" lIns="0" tIns="0" rIns="0" bIns="0" rtlCol="0" anchor="ctr">
            <a:spAutoFit/>
          </a:bodyPr>
          <a:lstStyle/>
          <a:p>
            <a:pPr indent="0" marL="0">
              <a:buNone/>
            </a:pPr>
            <a:r>
              <a:rPr lang="en-US" sz="837" b="1" dirty="0">
                <a:solidFill>
                  <a:srgbClr val="FFFFFF"/>
                </a:solidFill>
                <a:latin typeface="Noto Sans" pitchFamily="34" charset="0"/>
                <a:ea typeface="Noto Sans" pitchFamily="34" charset="-122"/>
                <a:cs typeface="Noto Sans" pitchFamily="34" charset="-120"/>
              </a:rPr>
              <a:t>Préparation du sol:</a:t>
            </a:r>
            <a:endParaRPr lang="en-US" sz="837" dirty="0"/>
          </a:p>
        </p:txBody>
      </p:sp>
      <p:sp>
        <p:nvSpPr>
          <p:cNvPr id="39" name="Text 32"/>
          <p:cNvSpPr/>
          <p:nvPr/>
        </p:nvSpPr>
        <p:spPr>
          <a:xfrm>
            <a:off x="6207528" y="3268266"/>
            <a:ext cx="2271964" cy="155377"/>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 Labourer à 15-20 cm de profondeur avant </a:t>
            </a:r>
            <a:endParaRPr lang="en-US" sz="837" dirty="0"/>
          </a:p>
        </p:txBody>
      </p:sp>
      <p:sp>
        <p:nvSpPr>
          <p:cNvPr id="40" name="Text 33"/>
          <p:cNvSpPr/>
          <p:nvPr/>
        </p:nvSpPr>
        <p:spPr>
          <a:xfrm>
            <a:off x="5000625" y="3439716"/>
            <a:ext cx="1628887" cy="155377"/>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la saison des pluies (avril-mai).</a:t>
            </a:r>
            <a:endParaRPr lang="en-US" sz="837" dirty="0"/>
          </a:p>
        </p:txBody>
      </p:sp>
      <p:sp>
        <p:nvSpPr>
          <p:cNvPr id="41" name="Text 34"/>
          <p:cNvSpPr/>
          <p:nvPr/>
        </p:nvSpPr>
        <p:spPr>
          <a:xfrm>
            <a:off x="5000625" y="3611166"/>
            <a:ext cx="125741" cy="155377"/>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2. </a:t>
            </a:r>
            <a:endParaRPr lang="en-US" sz="837" dirty="0"/>
          </a:p>
        </p:txBody>
      </p:sp>
      <p:sp>
        <p:nvSpPr>
          <p:cNvPr id="42" name="Text 35"/>
          <p:cNvSpPr/>
          <p:nvPr/>
        </p:nvSpPr>
        <p:spPr>
          <a:xfrm>
            <a:off x="5126366" y="3611166"/>
            <a:ext cx="367038" cy="155377"/>
          </a:xfrm>
          <a:prstGeom prst="rect">
            <a:avLst/>
          </a:prstGeom>
          <a:noFill/>
          <a:ln/>
        </p:spPr>
        <p:txBody>
          <a:bodyPr wrap="none" lIns="0" tIns="0" rIns="0" bIns="0" rtlCol="0" anchor="ctr">
            <a:spAutoFit/>
          </a:bodyPr>
          <a:lstStyle/>
          <a:p>
            <a:pPr indent="0" marL="0">
              <a:buNone/>
            </a:pPr>
            <a:r>
              <a:rPr lang="en-US" sz="837" b="1" dirty="0">
                <a:solidFill>
                  <a:srgbClr val="FFFFFF"/>
                </a:solidFill>
                <a:latin typeface="Noto Sans" pitchFamily="34" charset="0"/>
                <a:ea typeface="Noto Sans" pitchFamily="34" charset="-122"/>
                <a:cs typeface="Noto Sans" pitchFamily="34" charset="-120"/>
              </a:rPr>
              <a:t>Semis:</a:t>
            </a:r>
            <a:endParaRPr lang="en-US" sz="837" dirty="0"/>
          </a:p>
        </p:txBody>
      </p:sp>
      <p:sp>
        <p:nvSpPr>
          <p:cNvPr id="43" name="Text 36"/>
          <p:cNvSpPr/>
          <p:nvPr/>
        </p:nvSpPr>
        <p:spPr>
          <a:xfrm>
            <a:off x="5493404" y="3611166"/>
            <a:ext cx="3034782" cy="155377"/>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 Planter à 3-4 cm de profondeur, espacer les plants de 25 </a:t>
            </a:r>
            <a:endParaRPr lang="en-US" sz="837" dirty="0"/>
          </a:p>
        </p:txBody>
      </p:sp>
      <p:sp>
        <p:nvSpPr>
          <p:cNvPr id="44" name="Text 37"/>
          <p:cNvSpPr/>
          <p:nvPr/>
        </p:nvSpPr>
        <p:spPr>
          <a:xfrm>
            <a:off x="5000625" y="3782616"/>
            <a:ext cx="1486040" cy="155377"/>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cm et les rangées de 75 cm.</a:t>
            </a:r>
            <a:endParaRPr lang="en-US" sz="837" dirty="0"/>
          </a:p>
        </p:txBody>
      </p:sp>
      <p:sp>
        <p:nvSpPr>
          <p:cNvPr id="45" name="Text 38"/>
          <p:cNvSpPr/>
          <p:nvPr/>
        </p:nvSpPr>
        <p:spPr>
          <a:xfrm>
            <a:off x="5000625" y="3954066"/>
            <a:ext cx="125741" cy="155377"/>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3. </a:t>
            </a:r>
            <a:endParaRPr lang="en-US" sz="837" dirty="0"/>
          </a:p>
        </p:txBody>
      </p:sp>
      <p:sp>
        <p:nvSpPr>
          <p:cNvPr id="46" name="Text 39"/>
          <p:cNvSpPr/>
          <p:nvPr/>
        </p:nvSpPr>
        <p:spPr>
          <a:xfrm>
            <a:off x="5126366" y="3954066"/>
            <a:ext cx="1411170" cy="155377"/>
          </a:xfrm>
          <a:prstGeom prst="rect">
            <a:avLst/>
          </a:prstGeom>
          <a:noFill/>
          <a:ln/>
        </p:spPr>
        <p:txBody>
          <a:bodyPr wrap="none" lIns="0" tIns="0" rIns="0" bIns="0" rtlCol="0" anchor="ctr">
            <a:spAutoFit/>
          </a:bodyPr>
          <a:lstStyle/>
          <a:p>
            <a:pPr indent="0" marL="0">
              <a:buNone/>
            </a:pPr>
            <a:r>
              <a:rPr lang="en-US" sz="837" b="1" dirty="0">
                <a:solidFill>
                  <a:srgbClr val="FFFFFF"/>
                </a:solidFill>
                <a:latin typeface="Noto Sans" pitchFamily="34" charset="0"/>
                <a:ea typeface="Noto Sans" pitchFamily="34" charset="-122"/>
                <a:cs typeface="Noto Sans" pitchFamily="34" charset="-120"/>
              </a:rPr>
              <a:t>Variétés recommandées:</a:t>
            </a:r>
            <a:endParaRPr lang="en-US" sz="837" dirty="0"/>
          </a:p>
        </p:txBody>
      </p:sp>
      <p:sp>
        <p:nvSpPr>
          <p:cNvPr id="47" name="Text 40"/>
          <p:cNvSpPr/>
          <p:nvPr/>
        </p:nvSpPr>
        <p:spPr>
          <a:xfrm>
            <a:off x="6537536" y="3954066"/>
            <a:ext cx="1962885" cy="155377"/>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 TZEE-W et DMR-ESR-W, résistantes à </a:t>
            </a:r>
            <a:endParaRPr lang="en-US" sz="837" dirty="0"/>
          </a:p>
        </p:txBody>
      </p:sp>
      <p:sp>
        <p:nvSpPr>
          <p:cNvPr id="48" name="Text 41"/>
          <p:cNvSpPr/>
          <p:nvPr/>
        </p:nvSpPr>
        <p:spPr>
          <a:xfrm>
            <a:off x="5000625" y="4125516"/>
            <a:ext cx="746494" cy="155377"/>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la sécheresse.</a:t>
            </a:r>
            <a:endParaRPr lang="en-US" sz="837" dirty="0"/>
          </a:p>
        </p:txBody>
      </p:sp>
      <p:sp>
        <p:nvSpPr>
          <p:cNvPr id="49" name="Text 42"/>
          <p:cNvSpPr/>
          <p:nvPr/>
        </p:nvSpPr>
        <p:spPr>
          <a:xfrm>
            <a:off x="5000625" y="4296966"/>
            <a:ext cx="125741" cy="155377"/>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4. </a:t>
            </a:r>
            <a:endParaRPr lang="en-US" sz="837" dirty="0"/>
          </a:p>
        </p:txBody>
      </p:sp>
      <p:sp>
        <p:nvSpPr>
          <p:cNvPr id="50" name="Text 43"/>
          <p:cNvSpPr/>
          <p:nvPr/>
        </p:nvSpPr>
        <p:spPr>
          <a:xfrm>
            <a:off x="5126366" y="4296966"/>
            <a:ext cx="587406" cy="155377"/>
          </a:xfrm>
          <a:prstGeom prst="rect">
            <a:avLst/>
          </a:prstGeom>
          <a:noFill/>
          <a:ln/>
        </p:spPr>
        <p:txBody>
          <a:bodyPr wrap="none" lIns="0" tIns="0" rIns="0" bIns="0" rtlCol="0" anchor="ctr">
            <a:spAutoFit/>
          </a:bodyPr>
          <a:lstStyle/>
          <a:p>
            <a:pPr indent="0" marL="0">
              <a:buNone/>
            </a:pPr>
            <a:r>
              <a:rPr lang="en-US" sz="837" b="1" dirty="0">
                <a:solidFill>
                  <a:srgbClr val="FFFFFF"/>
                </a:solidFill>
                <a:latin typeface="Noto Sans" pitchFamily="34" charset="0"/>
                <a:ea typeface="Noto Sans" pitchFamily="34" charset="-122"/>
                <a:cs typeface="Noto Sans" pitchFamily="34" charset="-120"/>
              </a:rPr>
              <a:t>Irrigation:</a:t>
            </a:r>
            <a:endParaRPr lang="en-US" sz="837" dirty="0"/>
          </a:p>
        </p:txBody>
      </p:sp>
      <p:sp>
        <p:nvSpPr>
          <p:cNvPr id="51" name="Text 44"/>
          <p:cNvSpPr/>
          <p:nvPr/>
        </p:nvSpPr>
        <p:spPr>
          <a:xfrm>
            <a:off x="5713772" y="4296966"/>
            <a:ext cx="2810535" cy="155377"/>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 Arroser régulièrement pendant les périodes sèches, </a:t>
            </a:r>
            <a:endParaRPr lang="en-US" sz="837" dirty="0"/>
          </a:p>
        </p:txBody>
      </p:sp>
      <p:sp>
        <p:nvSpPr>
          <p:cNvPr id="52" name="Text 45"/>
          <p:cNvSpPr/>
          <p:nvPr/>
        </p:nvSpPr>
        <p:spPr>
          <a:xfrm>
            <a:off x="5000625" y="4468416"/>
            <a:ext cx="1143474" cy="155377"/>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surtout à la floraison.</a:t>
            </a:r>
            <a:endParaRPr lang="en-US" sz="837" dirty="0"/>
          </a:p>
        </p:txBody>
      </p:sp>
      <p:sp>
        <p:nvSpPr>
          <p:cNvPr id="53" name="Text 46"/>
          <p:cNvSpPr/>
          <p:nvPr/>
        </p:nvSpPr>
        <p:spPr>
          <a:xfrm>
            <a:off x="5000625" y="4639866"/>
            <a:ext cx="125741" cy="155377"/>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5. </a:t>
            </a:r>
            <a:endParaRPr lang="en-US" sz="837" dirty="0"/>
          </a:p>
        </p:txBody>
      </p:sp>
      <p:sp>
        <p:nvSpPr>
          <p:cNvPr id="54" name="Text 47"/>
          <p:cNvSpPr/>
          <p:nvPr/>
        </p:nvSpPr>
        <p:spPr>
          <a:xfrm>
            <a:off x="5126366" y="4639866"/>
            <a:ext cx="457088" cy="155377"/>
          </a:xfrm>
          <a:prstGeom prst="rect">
            <a:avLst/>
          </a:prstGeom>
          <a:noFill/>
          <a:ln/>
        </p:spPr>
        <p:txBody>
          <a:bodyPr wrap="none" lIns="0" tIns="0" rIns="0" bIns="0" rtlCol="0" anchor="ctr">
            <a:spAutoFit/>
          </a:bodyPr>
          <a:lstStyle/>
          <a:p>
            <a:pPr indent="0" marL="0">
              <a:buNone/>
            </a:pPr>
            <a:r>
              <a:rPr lang="en-US" sz="837" b="1" dirty="0">
                <a:solidFill>
                  <a:srgbClr val="FFFFFF"/>
                </a:solidFill>
                <a:latin typeface="Noto Sans" pitchFamily="34" charset="0"/>
                <a:ea typeface="Noto Sans" pitchFamily="34" charset="-122"/>
                <a:cs typeface="Noto Sans" pitchFamily="34" charset="-120"/>
              </a:rPr>
              <a:t>Récolte:</a:t>
            </a:r>
            <a:endParaRPr lang="en-US" sz="837" dirty="0"/>
          </a:p>
        </p:txBody>
      </p:sp>
      <p:sp>
        <p:nvSpPr>
          <p:cNvPr id="55" name="Text 48"/>
          <p:cNvSpPr/>
          <p:nvPr/>
        </p:nvSpPr>
        <p:spPr>
          <a:xfrm>
            <a:off x="5583455" y="4639866"/>
            <a:ext cx="2695649" cy="155377"/>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 90-120 jours après semis quand les épis sont bien </a:t>
            </a:r>
            <a:endParaRPr lang="en-US" sz="837" dirty="0"/>
          </a:p>
        </p:txBody>
      </p:sp>
      <p:sp>
        <p:nvSpPr>
          <p:cNvPr id="56" name="Text 49"/>
          <p:cNvSpPr/>
          <p:nvPr/>
        </p:nvSpPr>
        <p:spPr>
          <a:xfrm>
            <a:off x="5000625" y="4811316"/>
            <a:ext cx="259463" cy="155377"/>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secs.</a:t>
            </a:r>
            <a:endParaRPr lang="en-US" sz="837" dirty="0"/>
          </a:p>
        </p:txBody>
      </p:sp>
      <p:sp>
        <p:nvSpPr>
          <p:cNvPr id="57" name="Text 50"/>
          <p:cNvSpPr/>
          <p:nvPr/>
        </p:nvSpPr>
        <p:spPr>
          <a:xfrm>
            <a:off x="285750" y="5057775"/>
            <a:ext cx="1039109" cy="171450"/>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Séminaire IA - Togo</a:t>
            </a:r>
            <a:endParaRPr lang="en-US" sz="837" dirty="0"/>
          </a:p>
        </p:txBody>
      </p:sp>
      <p:sp>
        <p:nvSpPr>
          <p:cNvPr id="58" name="Text 51"/>
          <p:cNvSpPr/>
          <p:nvPr/>
        </p:nvSpPr>
        <p:spPr>
          <a:xfrm>
            <a:off x="8020534" y="5057775"/>
            <a:ext cx="837716" cy="171450"/>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Module 3 - 8/10</a:t>
            </a:r>
            <a:endParaRPr lang="en-US" sz="837"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986463"/>
          </a:xfrm>
          <a:prstGeom prst="rect">
            <a:avLst/>
          </a:prstGeom>
        </p:spPr>
      </p:pic>
      <p:sp>
        <p:nvSpPr>
          <p:cNvPr id="3" name="Text 0"/>
          <p:cNvSpPr/>
          <p:nvPr/>
        </p:nvSpPr>
        <p:spPr>
          <a:xfrm>
            <a:off x="285750" y="142875"/>
            <a:ext cx="8572500" cy="385763"/>
          </a:xfrm>
          <a:prstGeom prst="rect">
            <a:avLst/>
          </a:prstGeom>
          <a:noFill/>
          <a:ln/>
        </p:spPr>
        <p:txBody>
          <a:bodyPr wrap="none" lIns="0" tIns="0" rIns="0" bIns="0" rtlCol="0" anchor="ctr">
            <a:spAutoFit/>
          </a:bodyPr>
          <a:lstStyle/>
          <a:p>
            <a:pPr indent="0" marL="0">
              <a:buNone/>
            </a:pPr>
            <a:r>
              <a:rPr lang="en-US" sz="2025" b="1" dirty="0">
                <a:solidFill>
                  <a:srgbClr val="FFFFFF"/>
                </a:solidFill>
                <a:latin typeface="Noto Sans" pitchFamily="34" charset="0"/>
                <a:ea typeface="Noto Sans" pitchFamily="34" charset="-122"/>
                <a:cs typeface="Noto Sans" pitchFamily="34" charset="-120"/>
              </a:rPr>
              <a:t>Exercice: Cas d'Usage par Modalité</a:t>
            </a:r>
            <a:endParaRPr lang="en-US" sz="2025" dirty="0"/>
          </a:p>
        </p:txBody>
      </p:sp>
      <p:sp>
        <p:nvSpPr>
          <p:cNvPr id="4" name="Shape 1"/>
          <p:cNvSpPr/>
          <p:nvPr/>
        </p:nvSpPr>
        <p:spPr>
          <a:xfrm>
            <a:off x="285750" y="957263"/>
            <a:ext cx="4179094" cy="1550194"/>
          </a:xfrm>
          <a:prstGeom prst="rect">
            <a:avLst/>
          </a:prstGeom>
          <a:solidFill>
            <a:srgbClr val="FFFFFF">
              <a:alpha val="10000"/>
            </a:srgbClr>
          </a:solidFill>
          <a:ln/>
        </p:spPr>
      </p:sp>
      <p:sp>
        <p:nvSpPr>
          <p:cNvPr id="5" name="Text 2"/>
          <p:cNvSpPr/>
          <p:nvPr/>
        </p:nvSpPr>
        <p:spPr>
          <a:xfrm>
            <a:off x="428625" y="1100138"/>
            <a:ext cx="3893344" cy="300038"/>
          </a:xfrm>
          <a:prstGeom prst="rect">
            <a:avLst/>
          </a:prstGeom>
          <a:noFill/>
          <a:ln/>
        </p:spPr>
        <p:txBody>
          <a:bodyPr wrap="none" lIns="0" tIns="0" rIns="0" bIns="0" rtlCol="0" anchor="ctr">
            <a:spAutoFit/>
          </a:bodyPr>
          <a:lstStyle/>
          <a:p>
            <a:pPr indent="0" marL="0">
              <a:buNone/>
            </a:pPr>
            <a:r>
              <a:rPr lang="en-US" sz="1575" dirty="0">
                <a:solidFill>
                  <a:srgbClr val="FF7E00"/>
                </a:solidFill>
                <a:latin typeface="Noto Sans" pitchFamily="34" charset="0"/>
                <a:ea typeface="Noto Sans" pitchFamily="34" charset="-122"/>
                <a:cs typeface="Noto Sans" pitchFamily="34" charset="-120"/>
              </a:rPr>
              <a:t>Objectif</a:t>
            </a:r>
            <a:endParaRPr lang="en-US" sz="1575" dirty="0"/>
          </a:p>
        </p:txBody>
      </p:sp>
      <p:sp>
        <p:nvSpPr>
          <p:cNvPr id="6" name="Text 3"/>
          <p:cNvSpPr/>
          <p:nvPr/>
        </p:nvSpPr>
        <p:spPr>
          <a:xfrm>
            <a:off x="428625" y="1507331"/>
            <a:ext cx="3893344" cy="857250"/>
          </a:xfrm>
          <a:prstGeom prst="rect">
            <a:avLst/>
          </a:prstGeom>
          <a:noFill/>
          <a:ln/>
        </p:spPr>
        <p:txBody>
          <a:bodyPr wrap="squar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Identifier la modalité d'IA la plus adaptée pour différents scénarios d'utilisation dans le contexte togolais, en tenant compte des contraintes locales et des besoins spécifiques.</a:t>
            </a:r>
            <a:endParaRPr lang="en-US" sz="1046" dirty="0"/>
          </a:p>
        </p:txBody>
      </p:sp>
      <p:sp>
        <p:nvSpPr>
          <p:cNvPr id="7" name="Text 4"/>
          <p:cNvSpPr/>
          <p:nvPr/>
        </p:nvSpPr>
        <p:spPr>
          <a:xfrm>
            <a:off x="285750" y="2721769"/>
            <a:ext cx="4179094" cy="300038"/>
          </a:xfrm>
          <a:prstGeom prst="rect">
            <a:avLst/>
          </a:prstGeom>
          <a:noFill/>
          <a:ln/>
        </p:spPr>
        <p:txBody>
          <a:bodyPr wrap="none" lIns="0" tIns="0" rIns="0" bIns="0" rtlCol="0" anchor="ctr">
            <a:spAutoFit/>
          </a:bodyPr>
          <a:lstStyle/>
          <a:p>
            <a:pPr indent="0" marL="0">
              <a:buNone/>
            </a:pPr>
            <a:r>
              <a:rPr lang="en-US" sz="1575" dirty="0">
                <a:solidFill>
                  <a:srgbClr val="FF7E00"/>
                </a:solidFill>
                <a:latin typeface="Noto Sans" pitchFamily="34" charset="0"/>
                <a:ea typeface="Noto Sans" pitchFamily="34" charset="-122"/>
                <a:cs typeface="Noto Sans" pitchFamily="34" charset="-120"/>
              </a:rPr>
              <a:t>Instructions</a:t>
            </a:r>
            <a:endParaRPr lang="en-US" sz="1575" dirty="0"/>
          </a:p>
        </p:txBody>
      </p:sp>
      <p:sp>
        <p:nvSpPr>
          <p:cNvPr id="8" name="Text 5"/>
          <p:cNvSpPr/>
          <p:nvPr/>
        </p:nvSpPr>
        <p:spPr>
          <a:xfrm>
            <a:off x="285750" y="3164681"/>
            <a:ext cx="4179094" cy="242888"/>
          </a:xfrm>
          <a:prstGeom prst="rect">
            <a:avLst/>
          </a:prstGeom>
          <a:noFill/>
          <a:ln/>
        </p:spPr>
        <p:txBody>
          <a:bodyPr wrap="non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Formez des groupes de 3-4 personnes</a:t>
            </a:r>
            <a:endParaRPr lang="en-US" sz="1046" dirty="0"/>
          </a:p>
        </p:txBody>
      </p:sp>
      <p:sp>
        <p:nvSpPr>
          <p:cNvPr id="9" name="Text 6"/>
          <p:cNvSpPr/>
          <p:nvPr/>
        </p:nvSpPr>
        <p:spPr>
          <a:xfrm>
            <a:off x="285750" y="3514725"/>
            <a:ext cx="4179094" cy="242888"/>
          </a:xfrm>
          <a:prstGeom prst="rect">
            <a:avLst/>
          </a:prstGeom>
          <a:noFill/>
          <a:ln/>
        </p:spPr>
        <p:txBody>
          <a:bodyPr wrap="non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Analysez les scénarios présentés à droite</a:t>
            </a:r>
            <a:endParaRPr lang="en-US" sz="1046" dirty="0"/>
          </a:p>
        </p:txBody>
      </p:sp>
      <p:sp>
        <p:nvSpPr>
          <p:cNvPr id="10" name="Text 7"/>
          <p:cNvSpPr/>
          <p:nvPr/>
        </p:nvSpPr>
        <p:spPr>
          <a:xfrm>
            <a:off x="285750" y="3864769"/>
            <a:ext cx="4179094" cy="428625"/>
          </a:xfrm>
          <a:prstGeom prst="rect">
            <a:avLst/>
          </a:prstGeom>
          <a:noFill/>
          <a:ln/>
        </p:spPr>
        <p:txBody>
          <a:bodyPr wrap="squar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Pour chaque scénario, déterminez la modalité la plus appropriée et justifiez votre choix</a:t>
            </a:r>
            <a:endParaRPr lang="en-US" sz="1046" dirty="0"/>
          </a:p>
        </p:txBody>
      </p:sp>
      <p:sp>
        <p:nvSpPr>
          <p:cNvPr id="11" name="Text 8"/>
          <p:cNvSpPr/>
          <p:nvPr/>
        </p:nvSpPr>
        <p:spPr>
          <a:xfrm>
            <a:off x="285750" y="4400550"/>
            <a:ext cx="4179094" cy="242888"/>
          </a:xfrm>
          <a:prstGeom prst="rect">
            <a:avLst/>
          </a:prstGeom>
          <a:noFill/>
          <a:ln/>
        </p:spPr>
        <p:txBody>
          <a:bodyPr wrap="non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Identifiez les défis potentiels et proposez des solutions</a:t>
            </a:r>
            <a:endParaRPr lang="en-US" sz="1046" dirty="0"/>
          </a:p>
        </p:txBody>
      </p:sp>
      <p:sp>
        <p:nvSpPr>
          <p:cNvPr id="12" name="Text 9"/>
          <p:cNvSpPr/>
          <p:nvPr/>
        </p:nvSpPr>
        <p:spPr>
          <a:xfrm>
            <a:off x="285750" y="4750594"/>
            <a:ext cx="4179094" cy="428625"/>
          </a:xfrm>
          <a:prstGeom prst="rect">
            <a:avLst/>
          </a:prstGeom>
          <a:noFill/>
          <a:ln/>
        </p:spPr>
        <p:txBody>
          <a:bodyPr wrap="squar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Présentez vos conclusions au reste du groupe (5 minutes)</a:t>
            </a:r>
            <a:endParaRPr lang="en-US" sz="1046" dirty="0"/>
          </a:p>
        </p:txBody>
      </p:sp>
      <p:sp>
        <p:nvSpPr>
          <p:cNvPr id="13" name="Shape 10"/>
          <p:cNvSpPr/>
          <p:nvPr/>
        </p:nvSpPr>
        <p:spPr>
          <a:xfrm>
            <a:off x="4679156" y="1693069"/>
            <a:ext cx="4179094" cy="2857500"/>
          </a:xfrm>
          <a:prstGeom prst="rect">
            <a:avLst/>
          </a:prstGeom>
          <a:solidFill>
            <a:srgbClr val="FFFFFF">
              <a:alpha val="10000"/>
            </a:srgbClr>
          </a:solidFill>
          <a:ln/>
        </p:spPr>
      </p:sp>
      <p:sp>
        <p:nvSpPr>
          <p:cNvPr id="14" name="Shape 11"/>
          <p:cNvSpPr/>
          <p:nvPr/>
        </p:nvSpPr>
        <p:spPr>
          <a:xfrm>
            <a:off x="4822031" y="1835944"/>
            <a:ext cx="3893344" cy="1141521"/>
          </a:xfrm>
          <a:prstGeom prst="rect">
            <a:avLst/>
          </a:prstGeom>
          <a:solidFill>
            <a:srgbClr val="FFFFFF">
              <a:alpha val="5000"/>
            </a:srgbClr>
          </a:solidFill>
          <a:ln/>
        </p:spPr>
      </p:sp>
      <p:sp>
        <p:nvSpPr>
          <p:cNvPr id="15" name="Shape 12"/>
          <p:cNvSpPr/>
          <p:nvPr/>
        </p:nvSpPr>
        <p:spPr>
          <a:xfrm>
            <a:off x="4822031" y="1835944"/>
            <a:ext cx="28575" cy="1141521"/>
          </a:xfrm>
          <a:prstGeom prst="rect">
            <a:avLst/>
          </a:prstGeom>
          <a:solidFill>
            <a:srgbClr val="4299E1"/>
          </a:solidFill>
          <a:ln/>
        </p:spPr>
      </p:sp>
      <p:sp>
        <p:nvSpPr>
          <p:cNvPr id="16" name="Text 13"/>
          <p:cNvSpPr/>
          <p:nvPr/>
        </p:nvSpPr>
        <p:spPr>
          <a:xfrm>
            <a:off x="4929188" y="1943100"/>
            <a:ext cx="3679031" cy="192881"/>
          </a:xfrm>
          <a:prstGeom prst="rect">
            <a:avLst/>
          </a:prstGeom>
          <a:noFill/>
          <a:ln/>
        </p:spPr>
        <p:txBody>
          <a:bodyPr wrap="none" lIns="0" tIns="0" rIns="0" bIns="0" rtlCol="0" anchor="ctr">
            <a:spAutoFit/>
          </a:bodyPr>
          <a:lstStyle/>
          <a:p>
            <a:pPr indent="0" marL="0">
              <a:buNone/>
            </a:pPr>
            <a:r>
              <a:rPr lang="en-US" sz="942" b="1" dirty="0">
                <a:solidFill>
                  <a:srgbClr val="FFFFFF"/>
                </a:solidFill>
                <a:latin typeface="Noto Sans" pitchFamily="34" charset="0"/>
                <a:ea typeface="Noto Sans" pitchFamily="34" charset="-122"/>
                <a:cs typeface="Noto Sans" pitchFamily="34" charset="-120"/>
              </a:rPr>
              <a:t>Scénario 1: Assistance agricole</a:t>
            </a:r>
            <a:endParaRPr lang="en-US" sz="942" dirty="0"/>
          </a:p>
        </p:txBody>
      </p:sp>
      <p:sp>
        <p:nvSpPr>
          <p:cNvPr id="17" name="Text 14"/>
          <p:cNvSpPr/>
          <p:nvPr/>
        </p:nvSpPr>
        <p:spPr>
          <a:xfrm>
            <a:off x="4929188" y="2207419"/>
            <a:ext cx="3679031" cy="420002"/>
          </a:xfrm>
          <a:prstGeom prst="rect">
            <a:avLst/>
          </a:prstGeom>
          <a:noFill/>
          <a:ln/>
        </p:spPr>
        <p:txBody>
          <a:bodyPr wrap="square" lIns="0" tIns="0" rIns="0" bIns="0" rtlCol="0" anchor="ctr">
            <a:spAutoFit/>
          </a:bodyPr>
          <a:lstStyle/>
          <a:p>
            <a:pPr indent="0" marL="0">
              <a:buNone/>
            </a:pPr>
            <a:r>
              <a:rPr lang="en-US" sz="732" dirty="0">
                <a:solidFill>
                  <a:srgbClr val="FFFFFF"/>
                </a:solidFill>
                <a:latin typeface="Noto Sans" pitchFamily="34" charset="0"/>
                <a:ea typeface="Noto Sans" pitchFamily="34" charset="-122"/>
                <a:cs typeface="Noto Sans" pitchFamily="34" charset="-120"/>
              </a:rPr>
              <a:t>Développer un système pour aider les agriculteurs ruraux à identifier les maladies des cultures et recevoir des conseils de traitement, même dans les zones à connectivité limitée.</a:t>
            </a:r>
            <a:endParaRPr lang="en-US" sz="732" dirty="0"/>
          </a:p>
        </p:txBody>
      </p:sp>
      <p:sp>
        <p:nvSpPr>
          <p:cNvPr id="18" name="Shape 15"/>
          <p:cNvSpPr/>
          <p:nvPr/>
        </p:nvSpPr>
        <p:spPr>
          <a:xfrm>
            <a:off x="4929188" y="2698859"/>
            <a:ext cx="561538" cy="171450"/>
          </a:xfrm>
          <a:prstGeom prst="roundRect">
            <a:avLst/>
          </a:prstGeom>
          <a:solidFill>
            <a:srgbClr val="4299E1">
              <a:alpha val="20000"/>
            </a:srgbClr>
          </a:solidFill>
          <a:ln/>
        </p:spPr>
      </p:sp>
      <p:sp>
        <p:nvSpPr>
          <p:cNvPr id="19" name="Text 16"/>
          <p:cNvSpPr/>
          <p:nvPr/>
        </p:nvSpPr>
        <p:spPr>
          <a:xfrm>
            <a:off x="4929188" y="2698859"/>
            <a:ext cx="561538" cy="171450"/>
          </a:xfrm>
          <a:prstGeom prst="rect">
            <a:avLst/>
          </a:prstGeom>
          <a:noFill/>
          <a:ln/>
        </p:spPr>
        <p:txBody>
          <a:bodyPr wrap="none" lIns="68072" tIns="25527" rIns="68072" bIns="25527" rtlCol="0" anchor="ctr">
            <a:spAutoFit/>
          </a:bodyPr>
          <a:lstStyle/>
          <a:p>
            <a:pPr indent="0" marL="0">
              <a:buNone/>
            </a:pPr>
            <a:r>
              <a:rPr lang="en-US" sz="628" dirty="0">
                <a:solidFill>
                  <a:srgbClr val="4299E1"/>
                </a:solidFill>
                <a:latin typeface="Noto Sans" pitchFamily="34" charset="0"/>
                <a:ea typeface="Noto Sans" pitchFamily="34" charset="-122"/>
                <a:cs typeface="Noto Sans" pitchFamily="34" charset="-120"/>
              </a:rPr>
              <a:t>Agriculture</a:t>
            </a:r>
            <a:endParaRPr lang="en-US" sz="628" dirty="0"/>
          </a:p>
        </p:txBody>
      </p:sp>
      <p:sp>
        <p:nvSpPr>
          <p:cNvPr id="20" name="Shape 17"/>
          <p:cNvSpPr/>
          <p:nvPr/>
        </p:nvSpPr>
        <p:spPr>
          <a:xfrm>
            <a:off x="5556163" y="2698859"/>
            <a:ext cx="579453" cy="171450"/>
          </a:xfrm>
          <a:prstGeom prst="roundRect">
            <a:avLst/>
          </a:prstGeom>
          <a:solidFill>
            <a:srgbClr val="FFFFFF">
              <a:alpha val="10000"/>
            </a:srgbClr>
          </a:solidFill>
          <a:ln/>
        </p:spPr>
      </p:sp>
      <p:sp>
        <p:nvSpPr>
          <p:cNvPr id="21" name="Text 18"/>
          <p:cNvSpPr/>
          <p:nvPr/>
        </p:nvSpPr>
        <p:spPr>
          <a:xfrm>
            <a:off x="5556163" y="2698859"/>
            <a:ext cx="579453" cy="171450"/>
          </a:xfrm>
          <a:prstGeom prst="rect">
            <a:avLst/>
          </a:prstGeom>
          <a:noFill/>
          <a:ln/>
        </p:spPr>
        <p:txBody>
          <a:bodyPr wrap="none" lIns="68072" tIns="25527" rIns="68072" bIns="25527" rtlCol="0" anchor="ctr">
            <a:spAutoFit/>
          </a:bodyPr>
          <a:lstStyle/>
          <a:p>
            <a:pPr indent="0" marL="0">
              <a:buNone/>
            </a:pPr>
            <a:r>
              <a:rPr lang="en-US" sz="628" dirty="0">
                <a:solidFill>
                  <a:srgbClr val="FFFFFF"/>
                </a:solidFill>
                <a:latin typeface="Noto Sans" pitchFamily="34" charset="0"/>
                <a:ea typeface="Noto Sans" pitchFamily="34" charset="-122"/>
                <a:cs typeface="Noto Sans" pitchFamily="34" charset="-120"/>
              </a:rPr>
              <a:t>Zone rurale</a:t>
            </a:r>
            <a:endParaRPr lang="en-US" sz="628" dirty="0"/>
          </a:p>
        </p:txBody>
      </p:sp>
      <p:sp>
        <p:nvSpPr>
          <p:cNvPr id="22" name="Shape 19"/>
          <p:cNvSpPr/>
          <p:nvPr/>
        </p:nvSpPr>
        <p:spPr>
          <a:xfrm>
            <a:off x="4822031" y="3084621"/>
            <a:ext cx="3893344" cy="1001520"/>
          </a:xfrm>
          <a:prstGeom prst="rect">
            <a:avLst/>
          </a:prstGeom>
          <a:solidFill>
            <a:srgbClr val="FFFFFF">
              <a:alpha val="5000"/>
            </a:srgbClr>
          </a:solidFill>
          <a:ln/>
        </p:spPr>
      </p:sp>
      <p:sp>
        <p:nvSpPr>
          <p:cNvPr id="23" name="Shape 20"/>
          <p:cNvSpPr/>
          <p:nvPr/>
        </p:nvSpPr>
        <p:spPr>
          <a:xfrm>
            <a:off x="4822031" y="3084621"/>
            <a:ext cx="28575" cy="1001520"/>
          </a:xfrm>
          <a:prstGeom prst="rect">
            <a:avLst/>
          </a:prstGeom>
          <a:solidFill>
            <a:srgbClr val="68D391"/>
          </a:solidFill>
          <a:ln/>
        </p:spPr>
      </p:sp>
      <p:sp>
        <p:nvSpPr>
          <p:cNvPr id="24" name="Text 21"/>
          <p:cNvSpPr/>
          <p:nvPr/>
        </p:nvSpPr>
        <p:spPr>
          <a:xfrm>
            <a:off x="4929188" y="3191777"/>
            <a:ext cx="3679031" cy="192881"/>
          </a:xfrm>
          <a:prstGeom prst="rect">
            <a:avLst/>
          </a:prstGeom>
          <a:noFill/>
          <a:ln/>
        </p:spPr>
        <p:txBody>
          <a:bodyPr wrap="none" lIns="0" tIns="0" rIns="0" bIns="0" rtlCol="0" anchor="ctr">
            <a:spAutoFit/>
          </a:bodyPr>
          <a:lstStyle/>
          <a:p>
            <a:pPr indent="0" marL="0">
              <a:buNone/>
            </a:pPr>
            <a:r>
              <a:rPr lang="en-US" sz="942" b="1" dirty="0">
                <a:solidFill>
                  <a:srgbClr val="FFFFFF"/>
                </a:solidFill>
                <a:latin typeface="Noto Sans" pitchFamily="34" charset="0"/>
                <a:ea typeface="Noto Sans" pitchFamily="34" charset="-122"/>
                <a:cs typeface="Noto Sans" pitchFamily="34" charset="-120"/>
              </a:rPr>
              <a:t>Scénario 2: Préservation culturelle</a:t>
            </a:r>
            <a:endParaRPr lang="en-US" sz="942" dirty="0"/>
          </a:p>
        </p:txBody>
      </p:sp>
      <p:sp>
        <p:nvSpPr>
          <p:cNvPr id="25" name="Text 22"/>
          <p:cNvSpPr/>
          <p:nvPr/>
        </p:nvSpPr>
        <p:spPr>
          <a:xfrm>
            <a:off x="4929188" y="3456096"/>
            <a:ext cx="3679031" cy="280002"/>
          </a:xfrm>
          <a:prstGeom prst="rect">
            <a:avLst/>
          </a:prstGeom>
          <a:noFill/>
          <a:ln/>
        </p:spPr>
        <p:txBody>
          <a:bodyPr wrap="square" lIns="0" tIns="0" rIns="0" bIns="0" rtlCol="0" anchor="ctr">
            <a:spAutoFit/>
          </a:bodyPr>
          <a:lstStyle/>
          <a:p>
            <a:pPr indent="0" marL="0">
              <a:buNone/>
            </a:pPr>
            <a:r>
              <a:rPr lang="en-US" sz="732" dirty="0">
                <a:solidFill>
                  <a:srgbClr val="FFFFFF"/>
                </a:solidFill>
                <a:latin typeface="Noto Sans" pitchFamily="34" charset="0"/>
                <a:ea typeface="Noto Sans" pitchFamily="34" charset="-122"/>
                <a:cs typeface="Noto Sans" pitchFamily="34" charset="-120"/>
              </a:rPr>
              <a:t>Créer un système pour documenter et préserver les contes traditionnels togolais en plusieurs langues locales, accessible aux jeunes générations.</a:t>
            </a:r>
            <a:endParaRPr lang="en-US" sz="732" dirty="0"/>
          </a:p>
        </p:txBody>
      </p:sp>
      <p:sp>
        <p:nvSpPr>
          <p:cNvPr id="26" name="Shape 23"/>
          <p:cNvSpPr/>
          <p:nvPr/>
        </p:nvSpPr>
        <p:spPr>
          <a:xfrm>
            <a:off x="4929188" y="3807535"/>
            <a:ext cx="409538" cy="171450"/>
          </a:xfrm>
          <a:prstGeom prst="roundRect">
            <a:avLst/>
          </a:prstGeom>
          <a:solidFill>
            <a:srgbClr val="68D391">
              <a:alpha val="20000"/>
            </a:srgbClr>
          </a:solidFill>
          <a:ln/>
        </p:spPr>
      </p:sp>
      <p:sp>
        <p:nvSpPr>
          <p:cNvPr id="27" name="Text 24"/>
          <p:cNvSpPr/>
          <p:nvPr/>
        </p:nvSpPr>
        <p:spPr>
          <a:xfrm>
            <a:off x="4929188" y="3807535"/>
            <a:ext cx="409538" cy="171450"/>
          </a:xfrm>
          <a:prstGeom prst="rect">
            <a:avLst/>
          </a:prstGeom>
          <a:noFill/>
          <a:ln/>
        </p:spPr>
        <p:txBody>
          <a:bodyPr wrap="none" lIns="68072" tIns="25527" rIns="68072" bIns="25527" rtlCol="0" anchor="ctr">
            <a:spAutoFit/>
          </a:bodyPr>
          <a:lstStyle/>
          <a:p>
            <a:pPr indent="0" marL="0">
              <a:buNone/>
            </a:pPr>
            <a:r>
              <a:rPr lang="en-US" sz="628" dirty="0">
                <a:solidFill>
                  <a:srgbClr val="68D391"/>
                </a:solidFill>
                <a:latin typeface="Noto Sans" pitchFamily="34" charset="0"/>
                <a:ea typeface="Noto Sans" pitchFamily="34" charset="-122"/>
                <a:cs typeface="Noto Sans" pitchFamily="34" charset="-120"/>
              </a:rPr>
              <a:t>Culture</a:t>
            </a:r>
            <a:endParaRPr lang="en-US" sz="628" dirty="0"/>
          </a:p>
        </p:txBody>
      </p:sp>
      <p:sp>
        <p:nvSpPr>
          <p:cNvPr id="28" name="Shape 25"/>
          <p:cNvSpPr/>
          <p:nvPr/>
        </p:nvSpPr>
        <p:spPr>
          <a:xfrm>
            <a:off x="5404163" y="3807535"/>
            <a:ext cx="714821" cy="171450"/>
          </a:xfrm>
          <a:prstGeom prst="roundRect">
            <a:avLst/>
          </a:prstGeom>
          <a:solidFill>
            <a:srgbClr val="FFFFFF">
              <a:alpha val="10000"/>
            </a:srgbClr>
          </a:solidFill>
          <a:ln/>
        </p:spPr>
      </p:sp>
      <p:sp>
        <p:nvSpPr>
          <p:cNvPr id="29" name="Text 26"/>
          <p:cNvSpPr/>
          <p:nvPr/>
        </p:nvSpPr>
        <p:spPr>
          <a:xfrm>
            <a:off x="5404163" y="3807535"/>
            <a:ext cx="714821" cy="171450"/>
          </a:xfrm>
          <a:prstGeom prst="rect">
            <a:avLst/>
          </a:prstGeom>
          <a:noFill/>
          <a:ln/>
        </p:spPr>
        <p:txBody>
          <a:bodyPr wrap="none" lIns="68072" tIns="25527" rIns="68072" bIns="25527" rtlCol="0" anchor="ctr">
            <a:spAutoFit/>
          </a:bodyPr>
          <a:lstStyle/>
          <a:p>
            <a:pPr indent="0" marL="0">
              <a:buNone/>
            </a:pPr>
            <a:r>
              <a:rPr lang="en-US" sz="628" dirty="0">
                <a:solidFill>
                  <a:srgbClr val="FFFFFF"/>
                </a:solidFill>
                <a:latin typeface="Noto Sans" pitchFamily="34" charset="0"/>
                <a:ea typeface="Noto Sans" pitchFamily="34" charset="-122"/>
                <a:cs typeface="Noto Sans" pitchFamily="34" charset="-120"/>
              </a:rPr>
              <a:t>Multilinguisme</a:t>
            </a:r>
            <a:endParaRPr lang="en-US" sz="628" dirty="0"/>
          </a:p>
        </p:txBody>
      </p:sp>
      <p:sp>
        <p:nvSpPr>
          <p:cNvPr id="30" name="Shape 27"/>
          <p:cNvSpPr/>
          <p:nvPr/>
        </p:nvSpPr>
        <p:spPr>
          <a:xfrm>
            <a:off x="4822031" y="4193298"/>
            <a:ext cx="3893344" cy="1141521"/>
          </a:xfrm>
          <a:prstGeom prst="rect">
            <a:avLst/>
          </a:prstGeom>
          <a:solidFill>
            <a:srgbClr val="FFFFFF">
              <a:alpha val="5000"/>
            </a:srgbClr>
          </a:solidFill>
          <a:ln/>
        </p:spPr>
      </p:sp>
      <p:sp>
        <p:nvSpPr>
          <p:cNvPr id="31" name="Shape 28"/>
          <p:cNvSpPr/>
          <p:nvPr/>
        </p:nvSpPr>
        <p:spPr>
          <a:xfrm>
            <a:off x="4822031" y="4193298"/>
            <a:ext cx="28575" cy="1141521"/>
          </a:xfrm>
          <a:prstGeom prst="rect">
            <a:avLst/>
          </a:prstGeom>
          <a:solidFill>
            <a:srgbClr val="F6AD55"/>
          </a:solidFill>
          <a:ln/>
        </p:spPr>
      </p:sp>
      <p:sp>
        <p:nvSpPr>
          <p:cNvPr id="32" name="Text 29"/>
          <p:cNvSpPr/>
          <p:nvPr/>
        </p:nvSpPr>
        <p:spPr>
          <a:xfrm>
            <a:off x="4929188" y="4300454"/>
            <a:ext cx="3679031" cy="192881"/>
          </a:xfrm>
          <a:prstGeom prst="rect">
            <a:avLst/>
          </a:prstGeom>
          <a:noFill/>
          <a:ln/>
        </p:spPr>
        <p:txBody>
          <a:bodyPr wrap="none" lIns="0" tIns="0" rIns="0" bIns="0" rtlCol="0" anchor="ctr">
            <a:spAutoFit/>
          </a:bodyPr>
          <a:lstStyle/>
          <a:p>
            <a:pPr indent="0" marL="0">
              <a:buNone/>
            </a:pPr>
            <a:r>
              <a:rPr lang="en-US" sz="942" b="1" dirty="0">
                <a:solidFill>
                  <a:srgbClr val="FFFFFF"/>
                </a:solidFill>
                <a:latin typeface="Noto Sans" pitchFamily="34" charset="0"/>
                <a:ea typeface="Noto Sans" pitchFamily="34" charset="-122"/>
                <a:cs typeface="Noto Sans" pitchFamily="34" charset="-120"/>
              </a:rPr>
              <a:t>Scénario 3: Éducation sanitaire</a:t>
            </a:r>
            <a:endParaRPr lang="en-US" sz="942" dirty="0"/>
          </a:p>
        </p:txBody>
      </p:sp>
      <p:sp>
        <p:nvSpPr>
          <p:cNvPr id="33" name="Text 30"/>
          <p:cNvSpPr/>
          <p:nvPr/>
        </p:nvSpPr>
        <p:spPr>
          <a:xfrm>
            <a:off x="4929188" y="4564773"/>
            <a:ext cx="3679031" cy="420002"/>
          </a:xfrm>
          <a:prstGeom prst="rect">
            <a:avLst/>
          </a:prstGeom>
          <a:noFill/>
          <a:ln/>
        </p:spPr>
        <p:txBody>
          <a:bodyPr wrap="square" lIns="0" tIns="0" rIns="0" bIns="0" rtlCol="0" anchor="ctr">
            <a:spAutoFit/>
          </a:bodyPr>
          <a:lstStyle/>
          <a:p>
            <a:pPr indent="0" marL="0">
              <a:buNone/>
            </a:pPr>
            <a:r>
              <a:rPr lang="en-US" sz="732" dirty="0">
                <a:solidFill>
                  <a:srgbClr val="FFFFFF"/>
                </a:solidFill>
                <a:latin typeface="Noto Sans" pitchFamily="34" charset="0"/>
                <a:ea typeface="Noto Sans" pitchFamily="34" charset="-122"/>
                <a:cs typeface="Noto Sans" pitchFamily="34" charset="-120"/>
              </a:rPr>
              <a:t>Développer un outil pour sensibiliser les communautés rurales aux mesures préventives contre les maladies courantes, adapté aux différents niveaux d'alphabétisation.</a:t>
            </a:r>
            <a:endParaRPr lang="en-US" sz="732" dirty="0"/>
          </a:p>
        </p:txBody>
      </p:sp>
      <p:sp>
        <p:nvSpPr>
          <p:cNvPr id="34" name="Shape 31"/>
          <p:cNvSpPr/>
          <p:nvPr/>
        </p:nvSpPr>
        <p:spPr>
          <a:xfrm>
            <a:off x="4929188" y="5056212"/>
            <a:ext cx="341756" cy="171450"/>
          </a:xfrm>
          <a:prstGeom prst="roundRect">
            <a:avLst/>
          </a:prstGeom>
          <a:solidFill>
            <a:srgbClr val="F6AD55">
              <a:alpha val="20000"/>
            </a:srgbClr>
          </a:solidFill>
          <a:ln/>
        </p:spPr>
      </p:sp>
      <p:sp>
        <p:nvSpPr>
          <p:cNvPr id="35" name="Text 32"/>
          <p:cNvSpPr/>
          <p:nvPr/>
        </p:nvSpPr>
        <p:spPr>
          <a:xfrm>
            <a:off x="4929188" y="5056212"/>
            <a:ext cx="341756" cy="171450"/>
          </a:xfrm>
          <a:prstGeom prst="rect">
            <a:avLst/>
          </a:prstGeom>
          <a:noFill/>
          <a:ln/>
        </p:spPr>
        <p:txBody>
          <a:bodyPr wrap="none" lIns="68072" tIns="25527" rIns="68072" bIns="25527" rtlCol="0" anchor="ctr">
            <a:spAutoFit/>
          </a:bodyPr>
          <a:lstStyle/>
          <a:p>
            <a:pPr indent="0" marL="0">
              <a:buNone/>
            </a:pPr>
            <a:r>
              <a:rPr lang="en-US" sz="628" dirty="0">
                <a:solidFill>
                  <a:srgbClr val="F6AD55"/>
                </a:solidFill>
                <a:latin typeface="Noto Sans" pitchFamily="34" charset="0"/>
                <a:ea typeface="Noto Sans" pitchFamily="34" charset="-122"/>
                <a:cs typeface="Noto Sans" pitchFamily="34" charset="-120"/>
              </a:rPr>
              <a:t>Santé</a:t>
            </a:r>
            <a:endParaRPr lang="en-US" sz="628" dirty="0"/>
          </a:p>
        </p:txBody>
      </p:sp>
      <p:sp>
        <p:nvSpPr>
          <p:cNvPr id="36" name="Shape 33"/>
          <p:cNvSpPr/>
          <p:nvPr/>
        </p:nvSpPr>
        <p:spPr>
          <a:xfrm>
            <a:off x="5336381" y="5056212"/>
            <a:ext cx="602335" cy="171450"/>
          </a:xfrm>
          <a:prstGeom prst="roundRect">
            <a:avLst/>
          </a:prstGeom>
          <a:solidFill>
            <a:srgbClr val="FFFFFF">
              <a:alpha val="10000"/>
            </a:srgbClr>
          </a:solidFill>
          <a:ln/>
        </p:spPr>
      </p:sp>
      <p:sp>
        <p:nvSpPr>
          <p:cNvPr id="37" name="Text 34"/>
          <p:cNvSpPr/>
          <p:nvPr/>
        </p:nvSpPr>
        <p:spPr>
          <a:xfrm>
            <a:off x="5336381" y="5056212"/>
            <a:ext cx="602335" cy="171450"/>
          </a:xfrm>
          <a:prstGeom prst="rect">
            <a:avLst/>
          </a:prstGeom>
          <a:noFill/>
          <a:ln/>
        </p:spPr>
        <p:txBody>
          <a:bodyPr wrap="none" lIns="68072" tIns="25527" rIns="68072" bIns="25527" rtlCol="0" anchor="ctr">
            <a:spAutoFit/>
          </a:bodyPr>
          <a:lstStyle/>
          <a:p>
            <a:pPr indent="0" marL="0">
              <a:buNone/>
            </a:pPr>
            <a:r>
              <a:rPr lang="en-US" sz="628" dirty="0">
                <a:solidFill>
                  <a:srgbClr val="FFFFFF"/>
                </a:solidFill>
                <a:latin typeface="Noto Sans" pitchFamily="34" charset="0"/>
                <a:ea typeface="Noto Sans" pitchFamily="34" charset="-122"/>
                <a:cs typeface="Noto Sans" pitchFamily="34" charset="-120"/>
              </a:rPr>
              <a:t>Accessibilité</a:t>
            </a:r>
            <a:endParaRPr lang="en-US" sz="628" dirty="0"/>
          </a:p>
        </p:txBody>
      </p:sp>
      <p:sp>
        <p:nvSpPr>
          <p:cNvPr id="38" name="Shape 35"/>
          <p:cNvSpPr/>
          <p:nvPr/>
        </p:nvSpPr>
        <p:spPr>
          <a:xfrm>
            <a:off x="4822031" y="5441975"/>
            <a:ext cx="3893344" cy="1141521"/>
          </a:xfrm>
          <a:prstGeom prst="rect">
            <a:avLst/>
          </a:prstGeom>
          <a:solidFill>
            <a:srgbClr val="FFFFFF">
              <a:alpha val="5000"/>
            </a:srgbClr>
          </a:solidFill>
          <a:ln/>
        </p:spPr>
      </p:sp>
      <p:sp>
        <p:nvSpPr>
          <p:cNvPr id="39" name="Shape 36"/>
          <p:cNvSpPr/>
          <p:nvPr/>
        </p:nvSpPr>
        <p:spPr>
          <a:xfrm>
            <a:off x="4822031" y="5441975"/>
            <a:ext cx="28575" cy="1141521"/>
          </a:xfrm>
          <a:prstGeom prst="rect">
            <a:avLst/>
          </a:prstGeom>
          <a:solidFill>
            <a:srgbClr val="FC8181"/>
          </a:solidFill>
          <a:ln/>
        </p:spPr>
      </p:sp>
      <p:sp>
        <p:nvSpPr>
          <p:cNvPr id="40" name="Text 37"/>
          <p:cNvSpPr/>
          <p:nvPr/>
        </p:nvSpPr>
        <p:spPr>
          <a:xfrm>
            <a:off x="4929188" y="5549131"/>
            <a:ext cx="3679031" cy="192881"/>
          </a:xfrm>
          <a:prstGeom prst="rect">
            <a:avLst/>
          </a:prstGeom>
          <a:noFill/>
          <a:ln/>
        </p:spPr>
        <p:txBody>
          <a:bodyPr wrap="none" lIns="0" tIns="0" rIns="0" bIns="0" rtlCol="0" anchor="ctr">
            <a:spAutoFit/>
          </a:bodyPr>
          <a:lstStyle/>
          <a:p>
            <a:pPr indent="0" marL="0">
              <a:buNone/>
            </a:pPr>
            <a:r>
              <a:rPr lang="en-US" sz="942" b="1" dirty="0">
                <a:solidFill>
                  <a:srgbClr val="FFFFFF"/>
                </a:solidFill>
                <a:latin typeface="Noto Sans" pitchFamily="34" charset="0"/>
                <a:ea typeface="Noto Sans" pitchFamily="34" charset="-122"/>
                <a:cs typeface="Noto Sans" pitchFamily="34" charset="-120"/>
              </a:rPr>
              <a:t>Scénario 4: Formation professionnelle</a:t>
            </a:r>
            <a:endParaRPr lang="en-US" sz="942" dirty="0"/>
          </a:p>
        </p:txBody>
      </p:sp>
      <p:sp>
        <p:nvSpPr>
          <p:cNvPr id="41" name="Text 38"/>
          <p:cNvSpPr/>
          <p:nvPr/>
        </p:nvSpPr>
        <p:spPr>
          <a:xfrm>
            <a:off x="4929188" y="5813450"/>
            <a:ext cx="3679031" cy="420002"/>
          </a:xfrm>
          <a:prstGeom prst="rect">
            <a:avLst/>
          </a:prstGeom>
          <a:noFill/>
          <a:ln/>
        </p:spPr>
        <p:txBody>
          <a:bodyPr wrap="square" lIns="0" tIns="0" rIns="0" bIns="0" rtlCol="0" anchor="ctr">
            <a:spAutoFit/>
          </a:bodyPr>
          <a:lstStyle/>
          <a:p>
            <a:pPr indent="0" marL="0">
              <a:buNone/>
            </a:pPr>
            <a:r>
              <a:rPr lang="en-US" sz="732" dirty="0">
                <a:solidFill>
                  <a:srgbClr val="FFFFFF"/>
                </a:solidFill>
                <a:latin typeface="Noto Sans" pitchFamily="34" charset="0"/>
                <a:ea typeface="Noto Sans" pitchFamily="34" charset="-122"/>
                <a:cs typeface="Noto Sans" pitchFamily="34" charset="-120"/>
              </a:rPr>
              <a:t>Créer un programme de formation pour les entrepreneurs locaux sur les compétences commerciales de base, accessible sur smartphones et appareils à faible puissance.</a:t>
            </a:r>
            <a:endParaRPr lang="en-US" sz="732" dirty="0"/>
          </a:p>
        </p:txBody>
      </p:sp>
      <p:sp>
        <p:nvSpPr>
          <p:cNvPr id="42" name="Shape 39"/>
          <p:cNvSpPr/>
          <p:nvPr/>
        </p:nvSpPr>
        <p:spPr>
          <a:xfrm>
            <a:off x="4929188" y="6304890"/>
            <a:ext cx="753554" cy="171450"/>
          </a:xfrm>
          <a:prstGeom prst="roundRect">
            <a:avLst/>
          </a:prstGeom>
          <a:solidFill>
            <a:srgbClr val="FC8181">
              <a:alpha val="20000"/>
            </a:srgbClr>
          </a:solidFill>
          <a:ln/>
        </p:spPr>
      </p:sp>
      <p:sp>
        <p:nvSpPr>
          <p:cNvPr id="43" name="Text 40"/>
          <p:cNvSpPr/>
          <p:nvPr/>
        </p:nvSpPr>
        <p:spPr>
          <a:xfrm>
            <a:off x="4929188" y="6304890"/>
            <a:ext cx="753554" cy="171450"/>
          </a:xfrm>
          <a:prstGeom prst="rect">
            <a:avLst/>
          </a:prstGeom>
          <a:noFill/>
          <a:ln/>
        </p:spPr>
        <p:txBody>
          <a:bodyPr wrap="none" lIns="68072" tIns="25527" rIns="68072" bIns="25527" rtlCol="0" anchor="ctr">
            <a:spAutoFit/>
          </a:bodyPr>
          <a:lstStyle/>
          <a:p>
            <a:pPr indent="0" marL="0">
              <a:buNone/>
            </a:pPr>
            <a:r>
              <a:rPr lang="en-US" sz="628" dirty="0">
                <a:solidFill>
                  <a:srgbClr val="FC8181"/>
                </a:solidFill>
                <a:latin typeface="Noto Sans" pitchFamily="34" charset="0"/>
                <a:ea typeface="Noto Sans" pitchFamily="34" charset="-122"/>
                <a:cs typeface="Noto Sans" pitchFamily="34" charset="-120"/>
              </a:rPr>
              <a:t>Entrepreneuriat</a:t>
            </a:r>
            <a:endParaRPr lang="en-US" sz="628" dirty="0"/>
          </a:p>
        </p:txBody>
      </p:sp>
      <p:sp>
        <p:nvSpPr>
          <p:cNvPr id="44" name="Shape 41"/>
          <p:cNvSpPr/>
          <p:nvPr/>
        </p:nvSpPr>
        <p:spPr>
          <a:xfrm>
            <a:off x="5748179" y="6304890"/>
            <a:ext cx="389223" cy="171450"/>
          </a:xfrm>
          <a:prstGeom prst="roundRect">
            <a:avLst/>
          </a:prstGeom>
          <a:solidFill>
            <a:srgbClr val="FFFFFF">
              <a:alpha val="10000"/>
            </a:srgbClr>
          </a:solidFill>
          <a:ln/>
        </p:spPr>
      </p:sp>
      <p:sp>
        <p:nvSpPr>
          <p:cNvPr id="45" name="Text 42"/>
          <p:cNvSpPr/>
          <p:nvPr/>
        </p:nvSpPr>
        <p:spPr>
          <a:xfrm>
            <a:off x="5748179" y="6304890"/>
            <a:ext cx="389223" cy="171450"/>
          </a:xfrm>
          <a:prstGeom prst="rect">
            <a:avLst/>
          </a:prstGeom>
          <a:noFill/>
          <a:ln/>
        </p:spPr>
        <p:txBody>
          <a:bodyPr wrap="none" lIns="68072" tIns="25527" rIns="68072" bIns="25527" rtlCol="0" anchor="ctr">
            <a:spAutoFit/>
          </a:bodyPr>
          <a:lstStyle/>
          <a:p>
            <a:pPr indent="0" marL="0">
              <a:buNone/>
            </a:pPr>
            <a:r>
              <a:rPr lang="en-US" sz="628" dirty="0">
                <a:solidFill>
                  <a:srgbClr val="FFFFFF"/>
                </a:solidFill>
                <a:latin typeface="Noto Sans" pitchFamily="34" charset="0"/>
                <a:ea typeface="Noto Sans" pitchFamily="34" charset="-122"/>
                <a:cs typeface="Noto Sans" pitchFamily="34" charset="-120"/>
              </a:rPr>
              <a:t>Mobile</a:t>
            </a:r>
            <a:endParaRPr lang="en-US" sz="628" dirty="0"/>
          </a:p>
        </p:txBody>
      </p:sp>
      <p:sp>
        <p:nvSpPr>
          <p:cNvPr id="46" name="Text 43"/>
          <p:cNvSpPr/>
          <p:nvPr/>
        </p:nvSpPr>
        <p:spPr>
          <a:xfrm>
            <a:off x="285750" y="5679281"/>
            <a:ext cx="1039109" cy="171450"/>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Séminaire IA - Togo</a:t>
            </a:r>
            <a:endParaRPr lang="en-US" sz="837" dirty="0"/>
          </a:p>
        </p:txBody>
      </p:sp>
      <p:sp>
        <p:nvSpPr>
          <p:cNvPr id="47" name="Text 44"/>
          <p:cNvSpPr/>
          <p:nvPr/>
        </p:nvSpPr>
        <p:spPr>
          <a:xfrm>
            <a:off x="8020534" y="5679281"/>
            <a:ext cx="837716" cy="171450"/>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Module 3 - 9/10</a:t>
            </a:r>
            <a:endParaRPr lang="en-US" sz="837"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2025-07-17T16:57:48Z</dcterms:created>
  <dcterms:modified xsi:type="dcterms:W3CDTF">2025-07-17T16:57:48Z</dcterms:modified>
</cp:coreProperties>
</file>